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2"/>
  </p:notesMasterIdLst>
  <p:handoutMasterIdLst>
    <p:handoutMasterId r:id="rId23"/>
  </p:handoutMasterIdLst>
  <p:sldIdLst>
    <p:sldId id="310" r:id="rId2"/>
    <p:sldId id="260" r:id="rId3"/>
    <p:sldId id="307" r:id="rId4"/>
    <p:sldId id="265" r:id="rId5"/>
    <p:sldId id="320" r:id="rId6"/>
    <p:sldId id="266" r:id="rId7"/>
    <p:sldId id="319" r:id="rId8"/>
    <p:sldId id="322" r:id="rId9"/>
    <p:sldId id="323" r:id="rId10"/>
    <p:sldId id="324" r:id="rId11"/>
    <p:sldId id="325" r:id="rId12"/>
    <p:sldId id="269" r:id="rId13"/>
    <p:sldId id="315" r:id="rId14"/>
    <p:sldId id="321" r:id="rId15"/>
    <p:sldId id="326" r:id="rId16"/>
    <p:sldId id="327" r:id="rId17"/>
    <p:sldId id="270" r:id="rId18"/>
    <p:sldId id="328" r:id="rId19"/>
    <p:sldId id="274" r:id="rId20"/>
    <p:sldId id="318" r:id="rId21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24"/>
      <p:bold r:id="rId25"/>
      <p:italic r:id="rId26"/>
      <p:boldItalic r:id="rId27"/>
    </p:embeddedFont>
    <p:embeddedFont>
      <p:font typeface="Palatino Linotype" panose="02040502050505030304" pitchFamily="18" charset="0"/>
      <p:regular r:id="rId28"/>
      <p:bold r:id="rId29"/>
      <p:italic r:id="rId30"/>
      <p:boldItalic r:id="rId31"/>
    </p:embeddedFont>
    <p:embeddedFont>
      <p:font typeface="Poppins" panose="00000500000000000000" pitchFamily="2" charset="0"/>
      <p:regular r:id="rId32"/>
      <p:bold r:id="rId33"/>
      <p:italic r:id="rId34"/>
      <p:boldItalic r:id="rId35"/>
    </p:embeddedFont>
    <p:embeddedFont>
      <p:font typeface="PT Sans" panose="020B0503020203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6AF4449-DB63-45B5-8F53-FB5EDEA0CD7A}">
          <p14:sldIdLst>
            <p14:sldId id="310"/>
            <p14:sldId id="260"/>
            <p14:sldId id="307"/>
            <p14:sldId id="265"/>
            <p14:sldId id="320"/>
            <p14:sldId id="266"/>
            <p14:sldId id="319"/>
            <p14:sldId id="322"/>
            <p14:sldId id="323"/>
            <p14:sldId id="324"/>
            <p14:sldId id="325"/>
            <p14:sldId id="269"/>
            <p14:sldId id="315"/>
            <p14:sldId id="321"/>
            <p14:sldId id="326"/>
            <p14:sldId id="327"/>
            <p14:sldId id="270"/>
            <p14:sldId id="328"/>
            <p14:sldId id="274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E1A89A-A5EE-44B1-98BB-85EDE8D4526A}">
  <a:tblStyle styleId="{06E1A89A-A5EE-44B1-98BB-85EDE8D452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660"/>
  </p:normalViewPr>
  <p:slideViewPr>
    <p:cSldViewPr snapToGrid="0">
      <p:cViewPr>
        <p:scale>
          <a:sx n="125" d="100"/>
          <a:sy n="125" d="100"/>
        </p:scale>
        <p:origin x="18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8FA3B0-CC94-125A-463C-98C51F6A3F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F8A371-1CDE-F86A-ACB3-B554D67DB2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1EB61C-DD74-4198-896E-54C957C76347}" type="datetimeFigureOut">
              <a:rPr lang="en-GB" smtClean="0"/>
              <a:t>16/06/2025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A1304A-F884-7A6E-9426-4419FA6F67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73A97-5581-F3BE-DE12-7935BA344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2146B-F2D5-4FBB-A8E4-0B7F8C8620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09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066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44230E95-BD00-31C6-2037-AA24A5848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E446F936-9D1D-9BB0-CA7A-1876658A9C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>
            <a:extLst>
              <a:ext uri="{FF2B5EF4-FFF2-40B4-BE49-F238E27FC236}">
                <a16:creationId xmlns:a16="http://schemas.microsoft.com/office/drawing/2014/main" id="{7FE9D45F-9FF4-D77B-F852-FDC09DE5FE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221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F4C0F59B-A9F9-AE49-AD59-DCC819DAE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E6251E32-EE2A-210A-51E5-79BA3FC3E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>
            <a:extLst>
              <a:ext uri="{FF2B5EF4-FFF2-40B4-BE49-F238E27FC236}">
                <a16:creationId xmlns:a16="http://schemas.microsoft.com/office/drawing/2014/main" id="{A8084CCB-CC34-2528-BC03-CCAA979427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794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24ed99bf1a4_0_1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24ed99bf1a4_0_1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>
          <a:extLst>
            <a:ext uri="{FF2B5EF4-FFF2-40B4-BE49-F238E27FC236}">
              <a16:creationId xmlns:a16="http://schemas.microsoft.com/office/drawing/2014/main" id="{88CE547C-9A50-79C5-8981-66FDD4031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24ed99bf1a4_0_1394:notes">
            <a:extLst>
              <a:ext uri="{FF2B5EF4-FFF2-40B4-BE49-F238E27FC236}">
                <a16:creationId xmlns:a16="http://schemas.microsoft.com/office/drawing/2014/main" id="{0A94D83B-D3EE-643B-44A8-24CE096709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24ed99bf1a4_0_1394:notes">
            <a:extLst>
              <a:ext uri="{FF2B5EF4-FFF2-40B4-BE49-F238E27FC236}">
                <a16:creationId xmlns:a16="http://schemas.microsoft.com/office/drawing/2014/main" id="{CD75F8FF-0D5A-F6E0-6460-7E11864520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864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>
          <a:extLst>
            <a:ext uri="{FF2B5EF4-FFF2-40B4-BE49-F238E27FC236}">
              <a16:creationId xmlns:a16="http://schemas.microsoft.com/office/drawing/2014/main" id="{CDEEA76F-3182-7A19-467A-EB9C35943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24ed99bf1a4_0_1394:notes">
            <a:extLst>
              <a:ext uri="{FF2B5EF4-FFF2-40B4-BE49-F238E27FC236}">
                <a16:creationId xmlns:a16="http://schemas.microsoft.com/office/drawing/2014/main" id="{91F91465-9B1D-961D-CEF1-C35E3C3609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24ed99bf1a4_0_1394:notes">
            <a:extLst>
              <a:ext uri="{FF2B5EF4-FFF2-40B4-BE49-F238E27FC236}">
                <a16:creationId xmlns:a16="http://schemas.microsoft.com/office/drawing/2014/main" id="{69C3E5B0-0072-E2B3-7DD6-137F7B6C00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779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>
          <a:extLst>
            <a:ext uri="{FF2B5EF4-FFF2-40B4-BE49-F238E27FC236}">
              <a16:creationId xmlns:a16="http://schemas.microsoft.com/office/drawing/2014/main" id="{4B1D62CC-EFCA-28E4-07D0-D767E6162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24ed99bf1a4_0_1394:notes">
            <a:extLst>
              <a:ext uri="{FF2B5EF4-FFF2-40B4-BE49-F238E27FC236}">
                <a16:creationId xmlns:a16="http://schemas.microsoft.com/office/drawing/2014/main" id="{7D1A3133-E50B-8D38-F972-C15A5B351C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24ed99bf1a4_0_1394:notes">
            <a:extLst>
              <a:ext uri="{FF2B5EF4-FFF2-40B4-BE49-F238E27FC236}">
                <a16:creationId xmlns:a16="http://schemas.microsoft.com/office/drawing/2014/main" id="{0474E453-AB8B-3AEF-1774-D55919C62A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369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>
          <a:extLst>
            <a:ext uri="{FF2B5EF4-FFF2-40B4-BE49-F238E27FC236}">
              <a16:creationId xmlns:a16="http://schemas.microsoft.com/office/drawing/2014/main" id="{18E04E2F-2745-15F6-A88D-14E08B47F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24ed99bf1a4_0_1394:notes">
            <a:extLst>
              <a:ext uri="{FF2B5EF4-FFF2-40B4-BE49-F238E27FC236}">
                <a16:creationId xmlns:a16="http://schemas.microsoft.com/office/drawing/2014/main" id="{9DD1184D-CD95-CEF4-A8D0-A4BE20655B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24ed99bf1a4_0_1394:notes">
            <a:extLst>
              <a:ext uri="{FF2B5EF4-FFF2-40B4-BE49-F238E27FC236}">
                <a16:creationId xmlns:a16="http://schemas.microsoft.com/office/drawing/2014/main" id="{19497420-96F1-4C87-475A-BBA241D3CC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90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24ed99bf1a4_0_1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24ed99bf1a4_0_1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>
          <a:extLst>
            <a:ext uri="{FF2B5EF4-FFF2-40B4-BE49-F238E27FC236}">
              <a16:creationId xmlns:a16="http://schemas.microsoft.com/office/drawing/2014/main" id="{6B799373-4CE8-2106-BF7D-A7ED87606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24ed99bf1a4_0_1458:notes">
            <a:extLst>
              <a:ext uri="{FF2B5EF4-FFF2-40B4-BE49-F238E27FC236}">
                <a16:creationId xmlns:a16="http://schemas.microsoft.com/office/drawing/2014/main" id="{89CB1FC8-37E9-CB45-1B89-10DCE9CEC9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24ed99bf1a4_0_1458:notes">
            <a:extLst>
              <a:ext uri="{FF2B5EF4-FFF2-40B4-BE49-F238E27FC236}">
                <a16:creationId xmlns:a16="http://schemas.microsoft.com/office/drawing/2014/main" id="{33935D3D-E636-C97D-9110-B02092181A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421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24ef22aa1ac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24ef22aa1ac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>
          <a:extLst>
            <a:ext uri="{FF2B5EF4-FFF2-40B4-BE49-F238E27FC236}">
              <a16:creationId xmlns:a16="http://schemas.microsoft.com/office/drawing/2014/main" id="{5090E757-8BC6-12E1-F3EE-17535C55B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24ed99bf1a4_0_1458:notes">
            <a:extLst>
              <a:ext uri="{FF2B5EF4-FFF2-40B4-BE49-F238E27FC236}">
                <a16:creationId xmlns:a16="http://schemas.microsoft.com/office/drawing/2014/main" id="{DD530BE4-602E-5AD4-C1B4-8C63EC8AA9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24ed99bf1a4_0_1458:notes">
            <a:extLst>
              <a:ext uri="{FF2B5EF4-FFF2-40B4-BE49-F238E27FC236}">
                <a16:creationId xmlns:a16="http://schemas.microsoft.com/office/drawing/2014/main" id="{AA4AE36E-21AB-4B33-78AE-BE663F1195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335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089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4ed99bf1a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24ed99bf1a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>
          <a:extLst>
            <a:ext uri="{FF2B5EF4-FFF2-40B4-BE49-F238E27FC236}">
              <a16:creationId xmlns:a16="http://schemas.microsoft.com/office/drawing/2014/main" id="{C2F42D57-3101-9865-F1AA-404FFDC53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4ed99bf1a4_0_565:notes">
            <a:extLst>
              <a:ext uri="{FF2B5EF4-FFF2-40B4-BE49-F238E27FC236}">
                <a16:creationId xmlns:a16="http://schemas.microsoft.com/office/drawing/2014/main" id="{D8B73D82-D8F7-2072-9A6D-458F6A039D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24ed99bf1a4_0_565:notes">
            <a:extLst>
              <a:ext uri="{FF2B5EF4-FFF2-40B4-BE49-F238E27FC236}">
                <a16:creationId xmlns:a16="http://schemas.microsoft.com/office/drawing/2014/main" id="{E6437F5C-BBD4-974F-E3E5-8BAC2149EB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713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4ed99bf1a4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4ed99bf1a4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>
          <a:extLst>
            <a:ext uri="{FF2B5EF4-FFF2-40B4-BE49-F238E27FC236}">
              <a16:creationId xmlns:a16="http://schemas.microsoft.com/office/drawing/2014/main" id="{F552E8D5-97AB-074E-9640-5C5CB4464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4ed99bf1a4_0_763:notes">
            <a:extLst>
              <a:ext uri="{FF2B5EF4-FFF2-40B4-BE49-F238E27FC236}">
                <a16:creationId xmlns:a16="http://schemas.microsoft.com/office/drawing/2014/main" id="{887508EE-7F58-6376-4336-4C6BE98B58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4ed99bf1a4_0_763:notes">
            <a:extLst>
              <a:ext uri="{FF2B5EF4-FFF2-40B4-BE49-F238E27FC236}">
                <a16:creationId xmlns:a16="http://schemas.microsoft.com/office/drawing/2014/main" id="{778D323B-C7AD-5959-90EC-4065482A54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462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>
          <a:extLst>
            <a:ext uri="{FF2B5EF4-FFF2-40B4-BE49-F238E27FC236}">
              <a16:creationId xmlns:a16="http://schemas.microsoft.com/office/drawing/2014/main" id="{DA49583B-4634-59DA-98F2-E8BCD3EF9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4ed99bf1a4_0_565:notes">
            <a:extLst>
              <a:ext uri="{FF2B5EF4-FFF2-40B4-BE49-F238E27FC236}">
                <a16:creationId xmlns:a16="http://schemas.microsoft.com/office/drawing/2014/main" id="{357BDC7A-C048-632C-0C02-D5902EFB50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24ed99bf1a4_0_565:notes">
            <a:extLst>
              <a:ext uri="{FF2B5EF4-FFF2-40B4-BE49-F238E27FC236}">
                <a16:creationId xmlns:a16="http://schemas.microsoft.com/office/drawing/2014/main" id="{97EA4467-839A-6837-FF63-CA8A6AA6DD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02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>
          <a:extLst>
            <a:ext uri="{FF2B5EF4-FFF2-40B4-BE49-F238E27FC236}">
              <a16:creationId xmlns:a16="http://schemas.microsoft.com/office/drawing/2014/main" id="{BE3FFAB8-204F-579F-1A66-790EE00A5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4ed99bf1a4_0_565:notes">
            <a:extLst>
              <a:ext uri="{FF2B5EF4-FFF2-40B4-BE49-F238E27FC236}">
                <a16:creationId xmlns:a16="http://schemas.microsoft.com/office/drawing/2014/main" id="{C53476B5-E2A4-763D-2CB4-71F418C947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24ed99bf1a4_0_565:notes">
            <a:extLst>
              <a:ext uri="{FF2B5EF4-FFF2-40B4-BE49-F238E27FC236}">
                <a16:creationId xmlns:a16="http://schemas.microsoft.com/office/drawing/2014/main" id="{9A688A6E-4EEC-EF69-CACD-05258B4695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442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2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2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2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7" name="Google Shape;1117;p2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8" name="Google Shape;1118;p2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9" name="Google Shape;1119;p25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0" name="Google Shape;1120;p25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1" name="Google Shape;1121;p25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27"/>
          <p:cNvSpPr txBox="1">
            <a:spLocks noGrp="1"/>
          </p:cNvSpPr>
          <p:nvPr>
            <p:ph type="subTitle" idx="1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7"/>
          <p:cNvSpPr txBox="1">
            <a:spLocks noGrp="1"/>
          </p:cNvSpPr>
          <p:nvPr>
            <p:ph type="subTitle" idx="2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27"/>
          <p:cNvSpPr txBox="1">
            <a:spLocks noGrp="1"/>
          </p:cNvSpPr>
          <p:nvPr>
            <p:ph type="subTitle" idx="3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27"/>
          <p:cNvSpPr txBox="1">
            <a:spLocks noGrp="1"/>
          </p:cNvSpPr>
          <p:nvPr>
            <p:ph type="subTitle" idx="4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27"/>
          <p:cNvSpPr txBox="1">
            <a:spLocks noGrp="1"/>
          </p:cNvSpPr>
          <p:nvPr>
            <p:ph type="subTitle" idx="5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27"/>
          <p:cNvSpPr txBox="1">
            <a:spLocks noGrp="1"/>
          </p:cNvSpPr>
          <p:nvPr>
            <p:ph type="subTitle" idx="6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3" name="Google Shape;1223;p27"/>
          <p:cNvSpPr txBox="1">
            <a:spLocks noGrp="1"/>
          </p:cNvSpPr>
          <p:nvPr>
            <p:ph type="subTitle" idx="7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4" name="Google Shape;1224;p27"/>
          <p:cNvSpPr txBox="1">
            <a:spLocks noGrp="1"/>
          </p:cNvSpPr>
          <p:nvPr>
            <p:ph type="subTitle" idx="8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5" name="Google Shape;1225;p27"/>
          <p:cNvSpPr txBox="1">
            <a:spLocks noGrp="1"/>
          </p:cNvSpPr>
          <p:nvPr>
            <p:ph type="subTitle" idx="9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6" name="Google Shape;1226;p27"/>
          <p:cNvSpPr txBox="1">
            <a:spLocks noGrp="1"/>
          </p:cNvSpPr>
          <p:nvPr>
            <p:ph type="subTitle" idx="13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7" name="Google Shape;1227;p27"/>
          <p:cNvSpPr txBox="1">
            <a:spLocks noGrp="1"/>
          </p:cNvSpPr>
          <p:nvPr>
            <p:ph type="subTitle" idx="14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228" name="Google Shape;1228;p27"/>
          <p:cNvSpPr txBox="1">
            <a:spLocks noGrp="1"/>
          </p:cNvSpPr>
          <p:nvPr>
            <p:ph type="subTitle" idx="15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8"/>
          <p:cNvSpPr txBox="1">
            <a:spLocks noGrp="1"/>
          </p:cNvSpPr>
          <p:nvPr>
            <p:ph type="title" hasCustomPrompt="1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7" name="Google Shape;1267;p28"/>
          <p:cNvSpPr txBox="1">
            <a:spLocks noGrp="1"/>
          </p:cNvSpPr>
          <p:nvPr>
            <p:ph type="subTitle" idx="1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68" name="Google Shape;1268;p28"/>
          <p:cNvSpPr txBox="1">
            <a:spLocks noGrp="1"/>
          </p:cNvSpPr>
          <p:nvPr>
            <p:ph type="title" idx="2" hasCustomPrompt="1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9" name="Google Shape;1269;p28"/>
          <p:cNvSpPr txBox="1">
            <a:spLocks noGrp="1"/>
          </p:cNvSpPr>
          <p:nvPr>
            <p:ph type="subTitle" idx="3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0" name="Google Shape;1270;p28"/>
          <p:cNvSpPr txBox="1">
            <a:spLocks noGrp="1"/>
          </p:cNvSpPr>
          <p:nvPr>
            <p:ph type="title" idx="4" hasCustomPrompt="1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1" name="Google Shape;1271;p28"/>
          <p:cNvSpPr txBox="1">
            <a:spLocks noGrp="1"/>
          </p:cNvSpPr>
          <p:nvPr>
            <p:ph type="subTitle" idx="5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2" name="Google Shape;1272;p28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3" name="Google Shape;1273;p28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274" name="Google Shape;1274;p28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277" name="Google Shape;1277;p2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78" name="Google Shape;1278;p2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9" name="Google Shape;1279;p2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61" r:id="rId4"/>
    <p:sldLayoutId id="2147483665" r:id="rId5"/>
    <p:sldLayoutId id="2147483671" r:id="rId6"/>
    <p:sldLayoutId id="2147483673" r:id="rId7"/>
    <p:sldLayoutId id="2147483674" r:id="rId8"/>
    <p:sldLayoutId id="2147483676" r:id="rId9"/>
    <p:sldLayoutId id="2147483677" r:id="rId10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432;p35">
            <a:extLst>
              <a:ext uri="{FF2B5EF4-FFF2-40B4-BE49-F238E27FC236}">
                <a16:creationId xmlns:a16="http://schemas.microsoft.com/office/drawing/2014/main" id="{36C0E92D-F928-B90B-7100-3A008ACF673A}"/>
              </a:ext>
            </a:extLst>
          </p:cNvPr>
          <p:cNvSpPr txBox="1">
            <a:spLocks/>
          </p:cNvSpPr>
          <p:nvPr/>
        </p:nvSpPr>
        <p:spPr>
          <a:xfrm>
            <a:off x="639865" y="1782965"/>
            <a:ext cx="7864254" cy="1146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45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kern="10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HỆ THỐNG GIÁM SÁT MÔI TRƯỜNG GIAO TIẾP RF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kern="100"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VÀ KIỂM SOÁT RA VÀO CHO TRANG TRẠI HEO</a:t>
            </a:r>
            <a:endParaRPr lang="en-GB" sz="2400" kern="10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1431;p35">
            <a:extLst>
              <a:ext uri="{FF2B5EF4-FFF2-40B4-BE49-F238E27FC236}">
                <a16:creationId xmlns:a16="http://schemas.microsoft.com/office/drawing/2014/main" id="{B4037C0B-4852-477C-0E5A-E8C8C3F877E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65594" y="3140148"/>
            <a:ext cx="2212797" cy="463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Palatino Linotype" panose="02040502050505030304" pitchFamily="18" charset="0"/>
              </a:rPr>
              <a:t>BÁO CÁO ĐỒ ÁN 1</a:t>
            </a:r>
            <a:endParaRPr sz="1400" b="1">
              <a:latin typeface="Palatino Linotype" panose="02040502050505030304" pitchFamily="18" charset="0"/>
            </a:endParaRPr>
          </a:p>
        </p:txBody>
      </p:sp>
      <p:grpSp>
        <p:nvGrpSpPr>
          <p:cNvPr id="15" name="Google Shape;1433;p35">
            <a:extLst>
              <a:ext uri="{FF2B5EF4-FFF2-40B4-BE49-F238E27FC236}">
                <a16:creationId xmlns:a16="http://schemas.microsoft.com/office/drawing/2014/main" id="{E4540A7A-8995-90F5-5CD0-BE67AADD0079}"/>
              </a:ext>
            </a:extLst>
          </p:cNvPr>
          <p:cNvGrpSpPr/>
          <p:nvPr/>
        </p:nvGrpSpPr>
        <p:grpSpPr>
          <a:xfrm rot="10800000">
            <a:off x="-732496" y="2912387"/>
            <a:ext cx="5304488" cy="201104"/>
            <a:chOff x="1096850" y="3242811"/>
            <a:chExt cx="3936683" cy="134070"/>
          </a:xfrm>
        </p:grpSpPr>
        <p:cxnSp>
          <p:nvCxnSpPr>
            <p:cNvPr id="16" name="Google Shape;1434;p35">
              <a:extLst>
                <a:ext uri="{FF2B5EF4-FFF2-40B4-BE49-F238E27FC236}">
                  <a16:creationId xmlns:a16="http://schemas.microsoft.com/office/drawing/2014/main" id="{9A3180A8-F548-563A-72FA-F8A450595499}"/>
                </a:ext>
              </a:extLst>
            </p:cNvPr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" name="Google Shape;1435;p35">
              <a:extLst>
                <a:ext uri="{FF2B5EF4-FFF2-40B4-BE49-F238E27FC236}">
                  <a16:creationId xmlns:a16="http://schemas.microsoft.com/office/drawing/2014/main" id="{718E0CF3-2F8A-16BE-2A1F-79B4FC5BAF1B}"/>
                </a:ext>
              </a:extLst>
            </p:cNvPr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8" name="Google Shape;1436;p35">
                <a:extLst>
                  <a:ext uri="{FF2B5EF4-FFF2-40B4-BE49-F238E27FC236}">
                    <a16:creationId xmlns:a16="http://schemas.microsoft.com/office/drawing/2014/main" id="{2C6D36DB-223A-69D7-FFF2-FCF1960A6A62}"/>
                  </a:ext>
                </a:extLst>
              </p:cNvPr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437;p35">
                <a:extLst>
                  <a:ext uri="{FF2B5EF4-FFF2-40B4-BE49-F238E27FC236}">
                    <a16:creationId xmlns:a16="http://schemas.microsoft.com/office/drawing/2014/main" id="{2317834B-C78E-DA87-F5A8-2481D3113D71}"/>
                  </a:ext>
                </a:extLst>
              </p:cNvPr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9CAA54D-CEC1-349D-3FE5-49124C3B4C15}"/>
              </a:ext>
            </a:extLst>
          </p:cNvPr>
          <p:cNvGrpSpPr/>
          <p:nvPr/>
        </p:nvGrpSpPr>
        <p:grpSpPr>
          <a:xfrm>
            <a:off x="1767473" y="3610566"/>
            <a:ext cx="4294765" cy="926536"/>
            <a:chOff x="558751" y="3660166"/>
            <a:chExt cx="4294765" cy="92653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0FA7E3-01E2-4FF7-9073-870662D46F49}"/>
                </a:ext>
              </a:extLst>
            </p:cNvPr>
            <p:cNvSpPr txBox="1"/>
            <p:nvPr/>
          </p:nvSpPr>
          <p:spPr>
            <a:xfrm>
              <a:off x="558751" y="4123434"/>
              <a:ext cx="4294765" cy="463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>
                  <a:latin typeface="Palatino Linotype" panose="02040502050505030304" pitchFamily="18" charset="0"/>
                </a:rPr>
                <a:t>Sinh viên trình bày: </a:t>
              </a:r>
              <a:r>
                <a:rPr lang="en-US" b="1">
                  <a:solidFill>
                    <a:schemeClr val="tx1"/>
                  </a:solidFill>
                  <a:latin typeface="Palatino Linotype" panose="02040502050505030304" pitchFamily="18" charset="0"/>
                </a:rPr>
                <a:t>Phạm Ngô Tuấn Tú – 22161212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B1014C9-49E5-1E07-B279-2B0DC59903C2}"/>
                </a:ext>
              </a:extLst>
            </p:cNvPr>
            <p:cNvSpPr txBox="1"/>
            <p:nvPr/>
          </p:nvSpPr>
          <p:spPr>
            <a:xfrm>
              <a:off x="558751" y="3660166"/>
              <a:ext cx="3153315" cy="4632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>
                  <a:latin typeface="Palatino Linotype" panose="02040502050505030304" pitchFamily="18" charset="0"/>
                </a:rPr>
                <a:t>GVHD: </a:t>
              </a:r>
              <a:r>
                <a:rPr lang="en-US" b="1" i="0">
                  <a:solidFill>
                    <a:schemeClr val="tx1"/>
                  </a:solidFill>
                  <a:effectLst/>
                  <a:latin typeface="Palatino Linotype" panose="02040502050505030304" pitchFamily="18" charset="0"/>
                </a:rPr>
                <a:t>ThS Trương Quang Phúc</a:t>
              </a:r>
              <a:endParaRPr lang="en-GB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</p:grpSp>
      <p:pic>
        <p:nvPicPr>
          <p:cNvPr id="4" name="Picture 3" descr="A logo of a university&#10;&#10;AI-generated content may be incorrect.">
            <a:extLst>
              <a:ext uri="{FF2B5EF4-FFF2-40B4-BE49-F238E27FC236}">
                <a16:creationId xmlns:a16="http://schemas.microsoft.com/office/drawing/2014/main" id="{3788F1A8-A0A9-B3EC-C4FE-3707769C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17" y="459013"/>
            <a:ext cx="1004500" cy="938013"/>
          </a:xfrm>
          <a:prstGeom prst="rect">
            <a:avLst/>
          </a:prstGeom>
        </p:spPr>
      </p:pic>
      <p:pic>
        <p:nvPicPr>
          <p:cNvPr id="6" name="Picture 5" descr="A logo of hands holding a book and a candle&#10;&#10;AI-generated content may be incorrect.">
            <a:extLst>
              <a:ext uri="{FF2B5EF4-FFF2-40B4-BE49-F238E27FC236}">
                <a16:creationId xmlns:a16="http://schemas.microsoft.com/office/drawing/2014/main" id="{1ED2CB35-0A8D-6D5C-0D77-079F37FF8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755" y="180142"/>
            <a:ext cx="1004500" cy="1289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4630F1-7126-77AB-9645-D744AFB25EBD}"/>
              </a:ext>
            </a:extLst>
          </p:cNvPr>
          <p:cNvSpPr txBox="1"/>
          <p:nvPr/>
        </p:nvSpPr>
        <p:spPr>
          <a:xfrm>
            <a:off x="1823490" y="370070"/>
            <a:ext cx="5497018" cy="463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>
                <a:latin typeface="Palatino Linotype" panose="02040502050505030304" pitchFamily="18" charset="0"/>
              </a:rPr>
              <a:t>TRƯỜNG ĐẠI HỌC SƯ PHẠM KỸ THUẬT TP. HỒ CHÍ MINH</a:t>
            </a:r>
            <a:endParaRPr lang="en-US" b="1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717A7C-B9AA-E138-748B-41FF6B4AC9B0}"/>
              </a:ext>
            </a:extLst>
          </p:cNvPr>
          <p:cNvSpPr txBox="1"/>
          <p:nvPr/>
        </p:nvSpPr>
        <p:spPr>
          <a:xfrm>
            <a:off x="3444924" y="620623"/>
            <a:ext cx="2254143" cy="463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>
                <a:solidFill>
                  <a:schemeClr val="tx1"/>
                </a:solidFill>
                <a:latin typeface="Palatino Linotype" panose="02040502050505030304" pitchFamily="18" charset="0"/>
              </a:rPr>
              <a:t>KHOA ĐIỆN – ĐIỆN TỬ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624253-1C59-DF7B-0AB0-EB91058395B0}"/>
              </a:ext>
            </a:extLst>
          </p:cNvPr>
          <p:cNvSpPr txBox="1"/>
          <p:nvPr/>
        </p:nvSpPr>
        <p:spPr>
          <a:xfrm>
            <a:off x="1520185" y="887130"/>
            <a:ext cx="6103619" cy="463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>
                <a:solidFill>
                  <a:schemeClr val="tx1"/>
                </a:solidFill>
                <a:latin typeface="Palatino Linotype" panose="02040502050505030304" pitchFamily="18" charset="0"/>
              </a:rPr>
              <a:t>NGÀNH CNKT ĐIỆN TỬ - VIỄN THÔNG</a:t>
            </a:r>
          </a:p>
        </p:txBody>
      </p:sp>
    </p:spTree>
    <p:extLst>
      <p:ext uri="{BB962C8B-B14F-4D97-AF65-F5344CB8AC3E}">
        <p14:creationId xmlns:p14="http://schemas.microsoft.com/office/powerpoint/2010/main" val="3246871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374EB8D1-581D-2E96-3E68-781F866BF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p39">
            <a:extLst>
              <a:ext uri="{FF2B5EF4-FFF2-40B4-BE49-F238E27FC236}">
                <a16:creationId xmlns:a16="http://schemas.microsoft.com/office/drawing/2014/main" id="{B082D6DF-B535-EA00-3AA2-B8BD135DCC88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>
              <a:extLst>
                <a:ext uri="{FF2B5EF4-FFF2-40B4-BE49-F238E27FC236}">
                  <a16:creationId xmlns:a16="http://schemas.microsoft.com/office/drawing/2014/main" id="{1ABBDD77-5FB4-4E8D-CCCA-8B3638862AA4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9C9EBF57-74A1-7246-0494-98749FD6949F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>
                <a:extLst>
                  <a:ext uri="{FF2B5EF4-FFF2-40B4-BE49-F238E27FC236}">
                    <a16:creationId xmlns:a16="http://schemas.microsoft.com/office/drawing/2014/main" id="{E09CEF74-5DFA-AE77-EB18-F87B9E2512B4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>
              <a:extLst>
                <a:ext uri="{FF2B5EF4-FFF2-40B4-BE49-F238E27FC236}">
                  <a16:creationId xmlns:a16="http://schemas.microsoft.com/office/drawing/2014/main" id="{526D7346-77B0-900E-C278-EFF169DD0E05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>
                <a:extLst>
                  <a:ext uri="{FF2B5EF4-FFF2-40B4-BE49-F238E27FC236}">
                    <a16:creationId xmlns:a16="http://schemas.microsoft.com/office/drawing/2014/main" id="{25673700-1786-B615-A73E-0765085456D9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>
                <a:extLst>
                  <a:ext uri="{FF2B5EF4-FFF2-40B4-BE49-F238E27FC236}">
                    <a16:creationId xmlns:a16="http://schemas.microsoft.com/office/drawing/2014/main" id="{5140B576-7646-144B-493B-4D81432B5F73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>
                <a:extLst>
                  <a:ext uri="{FF2B5EF4-FFF2-40B4-BE49-F238E27FC236}">
                    <a16:creationId xmlns:a16="http://schemas.microsoft.com/office/drawing/2014/main" id="{DA2E489E-A44D-6A63-DEA4-A913B2037742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1531;p39">
            <a:extLst>
              <a:ext uri="{FF2B5EF4-FFF2-40B4-BE49-F238E27FC236}">
                <a16:creationId xmlns:a16="http://schemas.microsoft.com/office/drawing/2014/main" id="{319F4B9A-6267-D01D-F694-142084676BEA}"/>
              </a:ext>
            </a:extLst>
          </p:cNvPr>
          <p:cNvSpPr txBox="1">
            <a:spLocks/>
          </p:cNvSpPr>
          <p:nvPr/>
        </p:nvSpPr>
        <p:spPr>
          <a:xfrm>
            <a:off x="323760" y="210878"/>
            <a:ext cx="434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en"/>
              <a:t>LƯU ĐỒ GIẢI THUẬT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42793D-7E32-D020-1CA4-5269A4EAF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5232" y="1104570"/>
            <a:ext cx="2237776" cy="3774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E33F64-16C0-D3AF-0158-4478E1C85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2976" y="1104570"/>
            <a:ext cx="2070843" cy="3774758"/>
          </a:xfrm>
          <a:prstGeom prst="rect">
            <a:avLst/>
          </a:prstGeom>
        </p:spPr>
      </p:pic>
      <p:sp>
        <p:nvSpPr>
          <p:cNvPr id="6" name="Google Shape;1533;p39">
            <a:extLst>
              <a:ext uri="{FF2B5EF4-FFF2-40B4-BE49-F238E27FC236}">
                <a16:creationId xmlns:a16="http://schemas.microsoft.com/office/drawing/2014/main" id="{45BB10DF-F269-0F0F-E34C-C10EC11837A1}"/>
              </a:ext>
            </a:extLst>
          </p:cNvPr>
          <p:cNvSpPr txBox="1">
            <a:spLocks/>
          </p:cNvSpPr>
          <p:nvPr/>
        </p:nvSpPr>
        <p:spPr>
          <a:xfrm>
            <a:off x="1735232" y="755258"/>
            <a:ext cx="1558827" cy="31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GB" b="1">
                <a:latin typeface="Palatino Linotype" panose="02040502050505030304" pitchFamily="18" charset="0"/>
              </a:rPr>
              <a:t>Node Chuồng: </a:t>
            </a:r>
          </a:p>
        </p:txBody>
      </p:sp>
      <p:sp>
        <p:nvSpPr>
          <p:cNvPr id="8" name="Google Shape;1533;p39">
            <a:extLst>
              <a:ext uri="{FF2B5EF4-FFF2-40B4-BE49-F238E27FC236}">
                <a16:creationId xmlns:a16="http://schemas.microsoft.com/office/drawing/2014/main" id="{13260CD8-6276-90C7-0B7B-BB6AEAD27412}"/>
              </a:ext>
            </a:extLst>
          </p:cNvPr>
          <p:cNvSpPr txBox="1">
            <a:spLocks/>
          </p:cNvSpPr>
          <p:nvPr/>
        </p:nvSpPr>
        <p:spPr>
          <a:xfrm>
            <a:off x="4808765" y="738856"/>
            <a:ext cx="1817907" cy="31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GB" b="1">
                <a:latin typeface="Palatino Linotype" panose="02040502050505030304" pitchFamily="18" charset="0"/>
              </a:rPr>
              <a:t>Node Trung tâm: </a:t>
            </a:r>
          </a:p>
        </p:txBody>
      </p:sp>
    </p:spTree>
    <p:extLst>
      <p:ext uri="{BB962C8B-B14F-4D97-AF65-F5344CB8AC3E}">
        <p14:creationId xmlns:p14="http://schemas.microsoft.com/office/powerpoint/2010/main" val="3710003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D3A262A2-E3C1-814B-B024-290BF8883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p39">
            <a:extLst>
              <a:ext uri="{FF2B5EF4-FFF2-40B4-BE49-F238E27FC236}">
                <a16:creationId xmlns:a16="http://schemas.microsoft.com/office/drawing/2014/main" id="{A6B275B0-3B55-1FCB-133C-26E96D321692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>
              <a:extLst>
                <a:ext uri="{FF2B5EF4-FFF2-40B4-BE49-F238E27FC236}">
                  <a16:creationId xmlns:a16="http://schemas.microsoft.com/office/drawing/2014/main" id="{2C79D628-3EDD-AE43-519D-9470222B5DE0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2D2840C1-9796-4243-5B89-8DEBECB26F60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>
                <a:extLst>
                  <a:ext uri="{FF2B5EF4-FFF2-40B4-BE49-F238E27FC236}">
                    <a16:creationId xmlns:a16="http://schemas.microsoft.com/office/drawing/2014/main" id="{0C27A029-47CB-96BE-23D3-E318FF0D9452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>
              <a:extLst>
                <a:ext uri="{FF2B5EF4-FFF2-40B4-BE49-F238E27FC236}">
                  <a16:creationId xmlns:a16="http://schemas.microsoft.com/office/drawing/2014/main" id="{CD3C2D62-3BE0-CE33-AC7C-D0AEAAD4DA9E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>
                <a:extLst>
                  <a:ext uri="{FF2B5EF4-FFF2-40B4-BE49-F238E27FC236}">
                    <a16:creationId xmlns:a16="http://schemas.microsoft.com/office/drawing/2014/main" id="{4689C39E-A64A-8CB1-7129-CEE547564AA9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>
                <a:extLst>
                  <a:ext uri="{FF2B5EF4-FFF2-40B4-BE49-F238E27FC236}">
                    <a16:creationId xmlns:a16="http://schemas.microsoft.com/office/drawing/2014/main" id="{84F2BDFE-CBA3-CD7E-3A9F-60AAEA625D50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>
                <a:extLst>
                  <a:ext uri="{FF2B5EF4-FFF2-40B4-BE49-F238E27FC236}">
                    <a16:creationId xmlns:a16="http://schemas.microsoft.com/office/drawing/2014/main" id="{41D4EE3A-CF08-710D-6242-2A11E15F828C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1531;p39">
            <a:extLst>
              <a:ext uri="{FF2B5EF4-FFF2-40B4-BE49-F238E27FC236}">
                <a16:creationId xmlns:a16="http://schemas.microsoft.com/office/drawing/2014/main" id="{E7939258-A2E6-3032-9F38-4E556EED96B5}"/>
              </a:ext>
            </a:extLst>
          </p:cNvPr>
          <p:cNvSpPr txBox="1">
            <a:spLocks/>
          </p:cNvSpPr>
          <p:nvPr/>
        </p:nvSpPr>
        <p:spPr>
          <a:xfrm>
            <a:off x="323760" y="210878"/>
            <a:ext cx="434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en"/>
              <a:t>LƯU ĐỒ GIẢI THUẬT</a:t>
            </a:r>
            <a:endParaRPr lang="en-GB"/>
          </a:p>
        </p:txBody>
      </p:sp>
      <p:sp>
        <p:nvSpPr>
          <p:cNvPr id="6" name="Google Shape;1533;p39">
            <a:extLst>
              <a:ext uri="{FF2B5EF4-FFF2-40B4-BE49-F238E27FC236}">
                <a16:creationId xmlns:a16="http://schemas.microsoft.com/office/drawing/2014/main" id="{D8941747-1EAE-3B88-F22F-B296D970CD5E}"/>
              </a:ext>
            </a:extLst>
          </p:cNvPr>
          <p:cNvSpPr txBox="1">
            <a:spLocks/>
          </p:cNvSpPr>
          <p:nvPr/>
        </p:nvSpPr>
        <p:spPr>
          <a:xfrm>
            <a:off x="1990139" y="725013"/>
            <a:ext cx="1558827" cy="31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GB" b="1">
                <a:latin typeface="Palatino Linotype" panose="02040502050505030304" pitchFamily="18" charset="0"/>
              </a:rPr>
              <a:t>Node Cổng: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BE7EB5-3E61-796E-9A36-336118BD6D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"/>
          <a:stretch>
            <a:fillRect/>
          </a:stretch>
        </p:blipFill>
        <p:spPr>
          <a:xfrm>
            <a:off x="3230701" y="783578"/>
            <a:ext cx="2682597" cy="42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35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3" name="Google Shape;1923;p48"/>
          <p:cNvGrpSpPr/>
          <p:nvPr/>
        </p:nvGrpSpPr>
        <p:grpSpPr>
          <a:xfrm>
            <a:off x="7143188" y="-2762276"/>
            <a:ext cx="4028179" cy="6346320"/>
            <a:chOff x="6914588" y="-2762276"/>
            <a:chExt cx="4028179" cy="6346320"/>
          </a:xfrm>
        </p:grpSpPr>
        <p:sp>
          <p:nvSpPr>
            <p:cNvPr id="1924" name="Google Shape;1924;p48"/>
            <p:cNvSpPr/>
            <p:nvPr/>
          </p:nvSpPr>
          <p:spPr>
            <a:xfrm>
              <a:off x="6914588" y="-276227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8"/>
            <p:cNvSpPr/>
            <p:nvPr/>
          </p:nvSpPr>
          <p:spPr>
            <a:xfrm>
              <a:off x="7191305" y="-124437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8"/>
            <p:cNvSpPr/>
            <p:nvPr/>
          </p:nvSpPr>
          <p:spPr>
            <a:xfrm>
              <a:off x="7867013" y="750687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8"/>
            <p:cNvSpPr/>
            <p:nvPr/>
          </p:nvSpPr>
          <p:spPr>
            <a:xfrm>
              <a:off x="7789451" y="-2619788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8" name="Google Shape;1928;p48"/>
          <p:cNvGrpSpPr/>
          <p:nvPr/>
        </p:nvGrpSpPr>
        <p:grpSpPr>
          <a:xfrm rot="-5400000">
            <a:off x="8884618" y="480749"/>
            <a:ext cx="88142" cy="1137387"/>
            <a:chOff x="3054755" y="4367024"/>
            <a:chExt cx="88142" cy="1137387"/>
          </a:xfrm>
        </p:grpSpPr>
        <p:sp>
          <p:nvSpPr>
            <p:cNvPr id="1929" name="Google Shape;1929;p48"/>
            <p:cNvSpPr/>
            <p:nvPr/>
          </p:nvSpPr>
          <p:spPr>
            <a:xfrm>
              <a:off x="3054755" y="4367024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8"/>
            <p:cNvSpPr/>
            <p:nvPr/>
          </p:nvSpPr>
          <p:spPr>
            <a:xfrm>
              <a:off x="3130388" y="4367024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1" name="Google Shape;1931;p48"/>
          <p:cNvGrpSpPr/>
          <p:nvPr/>
        </p:nvGrpSpPr>
        <p:grpSpPr>
          <a:xfrm>
            <a:off x="-1402325" y="1246899"/>
            <a:ext cx="2992224" cy="3549051"/>
            <a:chOff x="-1325700" y="1246899"/>
            <a:chExt cx="2992224" cy="3549051"/>
          </a:xfrm>
        </p:grpSpPr>
        <p:pic>
          <p:nvPicPr>
            <p:cNvPr id="1932" name="Google Shape;1932;p4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rot="-5400000">
              <a:off x="-1604113" y="1525312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33" name="Google Shape;1933;p48"/>
            <p:cNvGrpSpPr/>
            <p:nvPr/>
          </p:nvGrpSpPr>
          <p:grpSpPr>
            <a:xfrm>
              <a:off x="-369917" y="2704683"/>
              <a:ext cx="906953" cy="1517787"/>
              <a:chOff x="79748" y="2808602"/>
              <a:chExt cx="906953" cy="1517787"/>
            </a:xfrm>
          </p:grpSpPr>
          <p:sp>
            <p:nvSpPr>
              <p:cNvPr id="1934" name="Google Shape;1934;p48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8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8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8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38" name="Google Shape;1938;p48"/>
          <p:cNvGrpSpPr/>
          <p:nvPr/>
        </p:nvGrpSpPr>
        <p:grpSpPr>
          <a:xfrm rot="10800000">
            <a:off x="-181052" y="1778576"/>
            <a:ext cx="1421047" cy="2833357"/>
            <a:chOff x="334358" y="2186737"/>
            <a:chExt cx="1421047" cy="2833357"/>
          </a:xfrm>
        </p:grpSpPr>
        <p:sp>
          <p:nvSpPr>
            <p:cNvPr id="1939" name="Google Shape;1939;p48"/>
            <p:cNvSpPr/>
            <p:nvPr/>
          </p:nvSpPr>
          <p:spPr>
            <a:xfrm rot="10800000">
              <a:off x="334358" y="2186737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40" name="Google Shape;1940;p48"/>
            <p:cNvGrpSpPr/>
            <p:nvPr/>
          </p:nvGrpSpPr>
          <p:grpSpPr>
            <a:xfrm rot="5400000">
              <a:off x="1046250" y="3181856"/>
              <a:ext cx="161977" cy="161940"/>
              <a:chOff x="1101075" y="2142375"/>
              <a:chExt cx="439200" cy="439100"/>
            </a:xfrm>
          </p:grpSpPr>
          <p:sp>
            <p:nvSpPr>
              <p:cNvPr id="1941" name="Google Shape;1941;p4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3" name="Google Shape;1943;p48"/>
            <p:cNvGrpSpPr/>
            <p:nvPr/>
          </p:nvGrpSpPr>
          <p:grpSpPr>
            <a:xfrm rot="-5400000">
              <a:off x="628029" y="4564272"/>
              <a:ext cx="161977" cy="161940"/>
              <a:chOff x="1101075" y="2142375"/>
              <a:chExt cx="439200" cy="439100"/>
            </a:xfrm>
          </p:grpSpPr>
          <p:sp>
            <p:nvSpPr>
              <p:cNvPr id="1944" name="Google Shape;1944;p4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746;p44">
            <a:extLst>
              <a:ext uri="{FF2B5EF4-FFF2-40B4-BE49-F238E27FC236}">
                <a16:creationId xmlns:a16="http://schemas.microsoft.com/office/drawing/2014/main" id="{4BEA2D00-F0CB-51DA-16EA-AE05527867F8}"/>
              </a:ext>
            </a:extLst>
          </p:cNvPr>
          <p:cNvSpPr txBox="1">
            <a:spLocks/>
          </p:cNvSpPr>
          <p:nvPr/>
        </p:nvSpPr>
        <p:spPr>
          <a:xfrm>
            <a:off x="674280" y="152157"/>
            <a:ext cx="49264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en-GB"/>
              <a:t>KẾT QUẢ THỰC TẾ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334A4E-89F9-7639-9B9D-BD84554E00BB}"/>
              </a:ext>
            </a:extLst>
          </p:cNvPr>
          <p:cNvGrpSpPr/>
          <p:nvPr/>
        </p:nvGrpSpPr>
        <p:grpSpPr>
          <a:xfrm>
            <a:off x="478798" y="750687"/>
            <a:ext cx="4090880" cy="4041894"/>
            <a:chOff x="478798" y="750687"/>
            <a:chExt cx="4090880" cy="4041894"/>
          </a:xfrm>
        </p:grpSpPr>
        <p:pic>
          <p:nvPicPr>
            <p:cNvPr id="3" name="Picture 2" descr="A close-up of a circuit board&#10;&#10;AI-generated content may be incorrect.">
              <a:extLst>
                <a:ext uri="{FF2B5EF4-FFF2-40B4-BE49-F238E27FC236}">
                  <a16:creationId xmlns:a16="http://schemas.microsoft.com/office/drawing/2014/main" id="{F916D936-1023-E7B9-6C7B-3E5BF9EBA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798" y="750687"/>
              <a:ext cx="4087313" cy="37788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978387-7601-48F8-CADB-282A1C7CFC71}"/>
                </a:ext>
              </a:extLst>
            </p:cNvPr>
            <p:cNvSpPr txBox="1"/>
            <p:nvPr/>
          </p:nvSpPr>
          <p:spPr>
            <a:xfrm>
              <a:off x="482365" y="4515582"/>
              <a:ext cx="40873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Aft>
                  <a:spcPts val="1000"/>
                </a:spcAft>
              </a:pPr>
              <a:r>
                <a:rPr lang="en-GB" sz="1200" i="1" kern="100">
                  <a:solidFill>
                    <a:srgbClr val="0E2841"/>
                  </a:solidFill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Hình ảnh m</a:t>
              </a:r>
              <a:r>
                <a:rPr lang="en-GB" sz="1200" i="1" kern="100">
                  <a:solidFill>
                    <a:srgbClr val="0E2841"/>
                  </a:solidFill>
                  <a:effectLst/>
                  <a:latin typeface="Times New Roman" panose="02020603050405020304" pitchFamily="18" charset="0"/>
                  <a:ea typeface="Aptos" panose="020B0004020202020204" pitchFamily="34" charset="0"/>
                  <a:cs typeface="Times New Roman" panose="02020603050405020304" pitchFamily="18" charset="0"/>
                </a:rPr>
                <a:t>ạch PCB thực tế của toàn hệ thống</a:t>
              </a:r>
              <a:endParaRPr lang="en-GB" sz="1000" i="1" kern="100">
                <a:solidFill>
                  <a:srgbClr val="0E284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4CF3E93-0354-5676-BFA3-2C709CE2D1A3}"/>
              </a:ext>
            </a:extLst>
          </p:cNvPr>
          <p:cNvSpPr txBox="1"/>
          <p:nvPr/>
        </p:nvSpPr>
        <p:spPr>
          <a:xfrm>
            <a:off x="5092861" y="1047715"/>
            <a:ext cx="2925190" cy="21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kern="100">
                <a:latin typeface="Times New Roman" panose="02020603050405020304" pitchFamily="18" charset="0"/>
                <a:ea typeface="Aptos" panose="020B0004020202020204" pitchFamily="34" charset="0"/>
              </a:rPr>
              <a:t>PCB được bố trí như mạch PCB của hình bên với ký hiệu:</a:t>
            </a:r>
            <a:endParaRPr lang="en-GB" sz="1400" kern="100">
              <a:solidFill>
                <a:srgbClr val="000000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14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Node chuồng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14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Node trung tâm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GB" sz="14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Node cổng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>
          <a:extLst>
            <a:ext uri="{FF2B5EF4-FFF2-40B4-BE49-F238E27FC236}">
              <a16:creationId xmlns:a16="http://schemas.microsoft.com/office/drawing/2014/main" id="{5E1E3F31-EE6A-F4F9-8E50-348861FAF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3" name="Google Shape;1923;p48">
            <a:extLst>
              <a:ext uri="{FF2B5EF4-FFF2-40B4-BE49-F238E27FC236}">
                <a16:creationId xmlns:a16="http://schemas.microsoft.com/office/drawing/2014/main" id="{0AB92421-07DF-83EC-BAD6-B562F8A02613}"/>
              </a:ext>
            </a:extLst>
          </p:cNvPr>
          <p:cNvGrpSpPr/>
          <p:nvPr/>
        </p:nvGrpSpPr>
        <p:grpSpPr>
          <a:xfrm>
            <a:off x="7143188" y="-2762276"/>
            <a:ext cx="4028179" cy="6346320"/>
            <a:chOff x="6914588" y="-2762276"/>
            <a:chExt cx="4028179" cy="6346320"/>
          </a:xfrm>
        </p:grpSpPr>
        <p:sp>
          <p:nvSpPr>
            <p:cNvPr id="1924" name="Google Shape;1924;p48">
              <a:extLst>
                <a:ext uri="{FF2B5EF4-FFF2-40B4-BE49-F238E27FC236}">
                  <a16:creationId xmlns:a16="http://schemas.microsoft.com/office/drawing/2014/main" id="{3FD5C79D-E0F5-5A61-72A7-A4A6714082B4}"/>
                </a:ext>
              </a:extLst>
            </p:cNvPr>
            <p:cNvSpPr/>
            <p:nvPr/>
          </p:nvSpPr>
          <p:spPr>
            <a:xfrm>
              <a:off x="6914588" y="-276227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8">
              <a:extLst>
                <a:ext uri="{FF2B5EF4-FFF2-40B4-BE49-F238E27FC236}">
                  <a16:creationId xmlns:a16="http://schemas.microsoft.com/office/drawing/2014/main" id="{C8287421-24BB-C6D4-8B1A-6C60D905C09E}"/>
                </a:ext>
              </a:extLst>
            </p:cNvPr>
            <p:cNvSpPr/>
            <p:nvPr/>
          </p:nvSpPr>
          <p:spPr>
            <a:xfrm>
              <a:off x="7191305" y="-124437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8">
              <a:extLst>
                <a:ext uri="{FF2B5EF4-FFF2-40B4-BE49-F238E27FC236}">
                  <a16:creationId xmlns:a16="http://schemas.microsoft.com/office/drawing/2014/main" id="{CC333186-30B1-00E2-D168-5A2A7415D4CB}"/>
                </a:ext>
              </a:extLst>
            </p:cNvPr>
            <p:cNvSpPr/>
            <p:nvPr/>
          </p:nvSpPr>
          <p:spPr>
            <a:xfrm>
              <a:off x="7867013" y="750687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8">
              <a:extLst>
                <a:ext uri="{FF2B5EF4-FFF2-40B4-BE49-F238E27FC236}">
                  <a16:creationId xmlns:a16="http://schemas.microsoft.com/office/drawing/2014/main" id="{4BC195A6-AC89-9749-FCC8-5EB7B6742E81}"/>
                </a:ext>
              </a:extLst>
            </p:cNvPr>
            <p:cNvSpPr/>
            <p:nvPr/>
          </p:nvSpPr>
          <p:spPr>
            <a:xfrm>
              <a:off x="7789451" y="-2619788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8" name="Google Shape;1928;p48">
            <a:extLst>
              <a:ext uri="{FF2B5EF4-FFF2-40B4-BE49-F238E27FC236}">
                <a16:creationId xmlns:a16="http://schemas.microsoft.com/office/drawing/2014/main" id="{1FB1F8D5-460B-C510-75BB-91320FFDA305}"/>
              </a:ext>
            </a:extLst>
          </p:cNvPr>
          <p:cNvGrpSpPr/>
          <p:nvPr/>
        </p:nvGrpSpPr>
        <p:grpSpPr>
          <a:xfrm rot="-5400000">
            <a:off x="8884618" y="480749"/>
            <a:ext cx="88142" cy="1137387"/>
            <a:chOff x="3054755" y="4367024"/>
            <a:chExt cx="88142" cy="1137387"/>
          </a:xfrm>
        </p:grpSpPr>
        <p:sp>
          <p:nvSpPr>
            <p:cNvPr id="1929" name="Google Shape;1929;p48">
              <a:extLst>
                <a:ext uri="{FF2B5EF4-FFF2-40B4-BE49-F238E27FC236}">
                  <a16:creationId xmlns:a16="http://schemas.microsoft.com/office/drawing/2014/main" id="{F0416E1F-D67A-98F3-9D2D-05EF6E8676CD}"/>
                </a:ext>
              </a:extLst>
            </p:cNvPr>
            <p:cNvSpPr/>
            <p:nvPr/>
          </p:nvSpPr>
          <p:spPr>
            <a:xfrm>
              <a:off x="3054755" y="4367024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8">
              <a:extLst>
                <a:ext uri="{FF2B5EF4-FFF2-40B4-BE49-F238E27FC236}">
                  <a16:creationId xmlns:a16="http://schemas.microsoft.com/office/drawing/2014/main" id="{007609F0-34E0-BE02-0E5E-47FD15FA0CD4}"/>
                </a:ext>
              </a:extLst>
            </p:cNvPr>
            <p:cNvSpPr/>
            <p:nvPr/>
          </p:nvSpPr>
          <p:spPr>
            <a:xfrm>
              <a:off x="3130388" y="4367024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1" name="Google Shape;1931;p48">
            <a:extLst>
              <a:ext uri="{FF2B5EF4-FFF2-40B4-BE49-F238E27FC236}">
                <a16:creationId xmlns:a16="http://schemas.microsoft.com/office/drawing/2014/main" id="{4206E75F-53C6-CB3B-81A9-0E7937D15A67}"/>
              </a:ext>
            </a:extLst>
          </p:cNvPr>
          <p:cNvGrpSpPr/>
          <p:nvPr/>
        </p:nvGrpSpPr>
        <p:grpSpPr>
          <a:xfrm>
            <a:off x="-2478814" y="1568922"/>
            <a:ext cx="2992224" cy="3549051"/>
            <a:chOff x="-1325700" y="1246899"/>
            <a:chExt cx="2992224" cy="3549051"/>
          </a:xfrm>
        </p:grpSpPr>
        <p:pic>
          <p:nvPicPr>
            <p:cNvPr id="1932" name="Google Shape;1932;p48">
              <a:extLst>
                <a:ext uri="{FF2B5EF4-FFF2-40B4-BE49-F238E27FC236}">
                  <a16:creationId xmlns:a16="http://schemas.microsoft.com/office/drawing/2014/main" id="{90FF230E-7B0B-EF32-1ECB-DA6AC3C5E55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rot="-5400000">
              <a:off x="-1604113" y="1525312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33" name="Google Shape;1933;p48">
              <a:extLst>
                <a:ext uri="{FF2B5EF4-FFF2-40B4-BE49-F238E27FC236}">
                  <a16:creationId xmlns:a16="http://schemas.microsoft.com/office/drawing/2014/main" id="{C0B8C935-E651-9C10-73BC-FEA746C6923D}"/>
                </a:ext>
              </a:extLst>
            </p:cNvPr>
            <p:cNvGrpSpPr/>
            <p:nvPr/>
          </p:nvGrpSpPr>
          <p:grpSpPr>
            <a:xfrm>
              <a:off x="-369917" y="2704683"/>
              <a:ext cx="906953" cy="1517787"/>
              <a:chOff x="79748" y="2808602"/>
              <a:chExt cx="906953" cy="1517787"/>
            </a:xfrm>
          </p:grpSpPr>
          <p:sp>
            <p:nvSpPr>
              <p:cNvPr id="1934" name="Google Shape;1934;p48">
                <a:extLst>
                  <a:ext uri="{FF2B5EF4-FFF2-40B4-BE49-F238E27FC236}">
                    <a16:creationId xmlns:a16="http://schemas.microsoft.com/office/drawing/2014/main" id="{409A9879-75FC-1D34-9CD1-D082208DE311}"/>
                  </a:ext>
                </a:extLst>
              </p:cNvPr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8">
                <a:extLst>
                  <a:ext uri="{FF2B5EF4-FFF2-40B4-BE49-F238E27FC236}">
                    <a16:creationId xmlns:a16="http://schemas.microsoft.com/office/drawing/2014/main" id="{52B23CA3-167E-4629-E27E-E6460EB39E6C}"/>
                  </a:ext>
                </a:extLst>
              </p:cNvPr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8">
                <a:extLst>
                  <a:ext uri="{FF2B5EF4-FFF2-40B4-BE49-F238E27FC236}">
                    <a16:creationId xmlns:a16="http://schemas.microsoft.com/office/drawing/2014/main" id="{9009390B-FB44-3B1E-456E-5282898898CF}"/>
                  </a:ext>
                </a:extLst>
              </p:cNvPr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8">
                <a:extLst>
                  <a:ext uri="{FF2B5EF4-FFF2-40B4-BE49-F238E27FC236}">
                    <a16:creationId xmlns:a16="http://schemas.microsoft.com/office/drawing/2014/main" id="{DE4C2930-D020-FCE7-3674-BE5B31879C75}"/>
                  </a:ext>
                </a:extLst>
              </p:cNvPr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38" name="Google Shape;1938;p48">
            <a:extLst>
              <a:ext uri="{FF2B5EF4-FFF2-40B4-BE49-F238E27FC236}">
                <a16:creationId xmlns:a16="http://schemas.microsoft.com/office/drawing/2014/main" id="{934C18C6-1DF0-B63A-5097-AF4FC341B82F}"/>
              </a:ext>
            </a:extLst>
          </p:cNvPr>
          <p:cNvGrpSpPr/>
          <p:nvPr/>
        </p:nvGrpSpPr>
        <p:grpSpPr>
          <a:xfrm rot="10800000">
            <a:off x="-181052" y="1778576"/>
            <a:ext cx="1421047" cy="2833357"/>
            <a:chOff x="334358" y="2186737"/>
            <a:chExt cx="1421047" cy="2833357"/>
          </a:xfrm>
        </p:grpSpPr>
        <p:sp>
          <p:nvSpPr>
            <p:cNvPr id="1939" name="Google Shape;1939;p48">
              <a:extLst>
                <a:ext uri="{FF2B5EF4-FFF2-40B4-BE49-F238E27FC236}">
                  <a16:creationId xmlns:a16="http://schemas.microsoft.com/office/drawing/2014/main" id="{A01875F8-21A6-6E22-BE90-976571191091}"/>
                </a:ext>
              </a:extLst>
            </p:cNvPr>
            <p:cNvSpPr/>
            <p:nvPr/>
          </p:nvSpPr>
          <p:spPr>
            <a:xfrm rot="10800000">
              <a:off x="334358" y="2186737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40" name="Google Shape;1940;p48">
              <a:extLst>
                <a:ext uri="{FF2B5EF4-FFF2-40B4-BE49-F238E27FC236}">
                  <a16:creationId xmlns:a16="http://schemas.microsoft.com/office/drawing/2014/main" id="{200CC8EB-9B09-7D2D-D58D-C2B9462A8674}"/>
                </a:ext>
              </a:extLst>
            </p:cNvPr>
            <p:cNvGrpSpPr/>
            <p:nvPr/>
          </p:nvGrpSpPr>
          <p:grpSpPr>
            <a:xfrm rot="5400000">
              <a:off x="1046250" y="3181856"/>
              <a:ext cx="161977" cy="161940"/>
              <a:chOff x="1101075" y="2142375"/>
              <a:chExt cx="439200" cy="439100"/>
            </a:xfrm>
          </p:grpSpPr>
          <p:sp>
            <p:nvSpPr>
              <p:cNvPr id="1941" name="Google Shape;1941;p48">
                <a:extLst>
                  <a:ext uri="{FF2B5EF4-FFF2-40B4-BE49-F238E27FC236}">
                    <a16:creationId xmlns:a16="http://schemas.microsoft.com/office/drawing/2014/main" id="{B55220A0-C356-8C31-B460-5F5483481BF8}"/>
                  </a:ext>
                </a:extLst>
              </p:cNvPr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8">
                <a:extLst>
                  <a:ext uri="{FF2B5EF4-FFF2-40B4-BE49-F238E27FC236}">
                    <a16:creationId xmlns:a16="http://schemas.microsoft.com/office/drawing/2014/main" id="{C8382365-35F4-9172-8151-6D924FC97848}"/>
                  </a:ext>
                </a:extLst>
              </p:cNvPr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3" name="Google Shape;1943;p48">
              <a:extLst>
                <a:ext uri="{FF2B5EF4-FFF2-40B4-BE49-F238E27FC236}">
                  <a16:creationId xmlns:a16="http://schemas.microsoft.com/office/drawing/2014/main" id="{2245E234-5486-2F2C-DC30-81FFDBB4D975}"/>
                </a:ext>
              </a:extLst>
            </p:cNvPr>
            <p:cNvGrpSpPr/>
            <p:nvPr/>
          </p:nvGrpSpPr>
          <p:grpSpPr>
            <a:xfrm rot="-5400000">
              <a:off x="628029" y="4564272"/>
              <a:ext cx="161977" cy="161940"/>
              <a:chOff x="1101075" y="2142375"/>
              <a:chExt cx="439200" cy="439100"/>
            </a:xfrm>
          </p:grpSpPr>
          <p:sp>
            <p:nvSpPr>
              <p:cNvPr id="1944" name="Google Shape;1944;p48">
                <a:extLst>
                  <a:ext uri="{FF2B5EF4-FFF2-40B4-BE49-F238E27FC236}">
                    <a16:creationId xmlns:a16="http://schemas.microsoft.com/office/drawing/2014/main" id="{A2E9324A-084B-2B4B-ECDA-94F85DD4593A}"/>
                  </a:ext>
                </a:extLst>
              </p:cNvPr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8">
                <a:extLst>
                  <a:ext uri="{FF2B5EF4-FFF2-40B4-BE49-F238E27FC236}">
                    <a16:creationId xmlns:a16="http://schemas.microsoft.com/office/drawing/2014/main" id="{BA7F1984-F026-C436-E1BB-85F20894B2F4}"/>
                  </a:ext>
                </a:extLst>
              </p:cNvPr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746;p44">
            <a:extLst>
              <a:ext uri="{FF2B5EF4-FFF2-40B4-BE49-F238E27FC236}">
                <a16:creationId xmlns:a16="http://schemas.microsoft.com/office/drawing/2014/main" id="{A2AD205E-8432-6A74-457B-2EF70A362442}"/>
              </a:ext>
            </a:extLst>
          </p:cNvPr>
          <p:cNvSpPr txBox="1">
            <a:spLocks/>
          </p:cNvSpPr>
          <p:nvPr/>
        </p:nvSpPr>
        <p:spPr>
          <a:xfrm>
            <a:off x="666660" y="152157"/>
            <a:ext cx="66180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en-GB"/>
              <a:t>KẾT QUẢ GIÁM SÁT MÔI TRƯỜNG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09F868-F755-A465-0D28-E9BFC0744309}"/>
              </a:ext>
            </a:extLst>
          </p:cNvPr>
          <p:cNvGrpSpPr/>
          <p:nvPr/>
        </p:nvGrpSpPr>
        <p:grpSpPr>
          <a:xfrm>
            <a:off x="784365" y="847391"/>
            <a:ext cx="3413114" cy="2085840"/>
            <a:chOff x="606884" y="880185"/>
            <a:chExt cx="3413114" cy="2085840"/>
          </a:xfrm>
        </p:grpSpPr>
        <p:pic>
          <p:nvPicPr>
            <p:cNvPr id="3" name="Picture 2" descr="A circuit board with a blue display and wires&#10;&#10;AI-generated content may be incorrect.">
              <a:extLst>
                <a:ext uri="{FF2B5EF4-FFF2-40B4-BE49-F238E27FC236}">
                  <a16:creationId xmlns:a16="http://schemas.microsoft.com/office/drawing/2014/main" id="{617D40B0-6E03-396B-D715-31ACEEE09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40" t="25191" r="32057" b="32490"/>
            <a:stretch>
              <a:fillRect/>
            </a:stretch>
          </p:blipFill>
          <p:spPr bwMode="auto">
            <a:xfrm rot="16200000">
              <a:off x="1401193" y="152834"/>
              <a:ext cx="1824498" cy="32792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C715E0-A9EF-86F6-6349-53A7F6784772}"/>
                </a:ext>
              </a:extLst>
            </p:cNvPr>
            <p:cNvSpPr txBox="1"/>
            <p:nvPr/>
          </p:nvSpPr>
          <p:spPr>
            <a:xfrm>
              <a:off x="606884" y="2689026"/>
              <a:ext cx="3413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 ảnh dữ liệu hiển thị trên LCD tại Node chuồng</a:t>
              </a:r>
              <a:endParaRPr lang="en-GB" sz="12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645DCF-4A9A-3409-D332-9905EEB1AE7C}"/>
              </a:ext>
            </a:extLst>
          </p:cNvPr>
          <p:cNvGrpSpPr/>
          <p:nvPr/>
        </p:nvGrpSpPr>
        <p:grpSpPr>
          <a:xfrm>
            <a:off x="4529377" y="795426"/>
            <a:ext cx="3952941" cy="3374696"/>
            <a:chOff x="4743945" y="794598"/>
            <a:chExt cx="3952941" cy="3374696"/>
          </a:xfrm>
        </p:grpSpPr>
        <p:pic>
          <p:nvPicPr>
            <p:cNvPr id="6" name="Picture 5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B9B55FAF-DC68-1F7F-7900-5552D4028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16" r="39003"/>
            <a:stretch>
              <a:fillRect/>
            </a:stretch>
          </p:blipFill>
          <p:spPr bwMode="auto">
            <a:xfrm>
              <a:off x="4743945" y="794598"/>
              <a:ext cx="3888533" cy="310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AC5CDB-6DF8-3B62-C8D1-C72A1609914C}"/>
                </a:ext>
              </a:extLst>
            </p:cNvPr>
            <p:cNvSpPr txBox="1"/>
            <p:nvPr/>
          </p:nvSpPr>
          <p:spPr>
            <a:xfrm>
              <a:off x="4810886" y="3892295"/>
              <a:ext cx="3886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 ảnh dữ liệu được gửi lên Firebase tại Node Trung tâm</a:t>
              </a:r>
              <a:endParaRPr lang="en-GB" sz="12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Google Shape;1533;p39">
            <a:extLst>
              <a:ext uri="{FF2B5EF4-FFF2-40B4-BE49-F238E27FC236}">
                <a16:creationId xmlns:a16="http://schemas.microsoft.com/office/drawing/2014/main" id="{A6847738-9928-CEE6-3A8C-A4CE3B58F844}"/>
              </a:ext>
            </a:extLst>
          </p:cNvPr>
          <p:cNvSpPr txBox="1">
            <a:spLocks/>
          </p:cNvSpPr>
          <p:nvPr/>
        </p:nvSpPr>
        <p:spPr>
          <a:xfrm>
            <a:off x="695859" y="2977106"/>
            <a:ext cx="3538287" cy="1497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>
                <a:latin typeface="Palatino Linotype" panose="02040502050505030304" pitchFamily="18" charset="0"/>
              </a:rPr>
              <a:t>Dữ liệu Nhiệt độ, độ ẩm, TVOC và CO2 từ Node chuồng được gửi chính xác đến Node Trung tâm.</a:t>
            </a:r>
            <a:endParaRPr lang="en-GB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208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>
          <a:extLst>
            <a:ext uri="{FF2B5EF4-FFF2-40B4-BE49-F238E27FC236}">
              <a16:creationId xmlns:a16="http://schemas.microsoft.com/office/drawing/2014/main" id="{4B0E2C59-0A0E-A1E1-ECE3-98B0F5A45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3" name="Google Shape;1923;p48">
            <a:extLst>
              <a:ext uri="{FF2B5EF4-FFF2-40B4-BE49-F238E27FC236}">
                <a16:creationId xmlns:a16="http://schemas.microsoft.com/office/drawing/2014/main" id="{E31E1990-0B4E-CACA-7A79-E81E82F1FA7B}"/>
              </a:ext>
            </a:extLst>
          </p:cNvPr>
          <p:cNvGrpSpPr/>
          <p:nvPr/>
        </p:nvGrpSpPr>
        <p:grpSpPr>
          <a:xfrm>
            <a:off x="7143188" y="-2762276"/>
            <a:ext cx="4028179" cy="6346320"/>
            <a:chOff x="6914588" y="-2762276"/>
            <a:chExt cx="4028179" cy="6346320"/>
          </a:xfrm>
        </p:grpSpPr>
        <p:sp>
          <p:nvSpPr>
            <p:cNvPr id="1924" name="Google Shape;1924;p48">
              <a:extLst>
                <a:ext uri="{FF2B5EF4-FFF2-40B4-BE49-F238E27FC236}">
                  <a16:creationId xmlns:a16="http://schemas.microsoft.com/office/drawing/2014/main" id="{109D35D1-D8A5-8128-739E-D23912BB6256}"/>
                </a:ext>
              </a:extLst>
            </p:cNvPr>
            <p:cNvSpPr/>
            <p:nvPr/>
          </p:nvSpPr>
          <p:spPr>
            <a:xfrm>
              <a:off x="6914588" y="-276227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8">
              <a:extLst>
                <a:ext uri="{FF2B5EF4-FFF2-40B4-BE49-F238E27FC236}">
                  <a16:creationId xmlns:a16="http://schemas.microsoft.com/office/drawing/2014/main" id="{04577EEF-4AA4-7D84-F07B-10FC15DAF519}"/>
                </a:ext>
              </a:extLst>
            </p:cNvPr>
            <p:cNvSpPr/>
            <p:nvPr/>
          </p:nvSpPr>
          <p:spPr>
            <a:xfrm>
              <a:off x="7191305" y="-124437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8">
              <a:extLst>
                <a:ext uri="{FF2B5EF4-FFF2-40B4-BE49-F238E27FC236}">
                  <a16:creationId xmlns:a16="http://schemas.microsoft.com/office/drawing/2014/main" id="{E3EFE7E8-30C9-4A0F-1D5E-A1FED1DE1BE4}"/>
                </a:ext>
              </a:extLst>
            </p:cNvPr>
            <p:cNvSpPr/>
            <p:nvPr/>
          </p:nvSpPr>
          <p:spPr>
            <a:xfrm>
              <a:off x="7867013" y="750687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8">
              <a:extLst>
                <a:ext uri="{FF2B5EF4-FFF2-40B4-BE49-F238E27FC236}">
                  <a16:creationId xmlns:a16="http://schemas.microsoft.com/office/drawing/2014/main" id="{A4EE99CE-AA75-C1A5-3D9F-0C09A14357F1}"/>
                </a:ext>
              </a:extLst>
            </p:cNvPr>
            <p:cNvSpPr/>
            <p:nvPr/>
          </p:nvSpPr>
          <p:spPr>
            <a:xfrm>
              <a:off x="7789451" y="-2619788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8" name="Google Shape;1928;p48">
            <a:extLst>
              <a:ext uri="{FF2B5EF4-FFF2-40B4-BE49-F238E27FC236}">
                <a16:creationId xmlns:a16="http://schemas.microsoft.com/office/drawing/2014/main" id="{BD2AB4FB-A2FA-D784-BA61-DE9E53828099}"/>
              </a:ext>
            </a:extLst>
          </p:cNvPr>
          <p:cNvGrpSpPr/>
          <p:nvPr/>
        </p:nvGrpSpPr>
        <p:grpSpPr>
          <a:xfrm rot="-5400000">
            <a:off x="8884618" y="480749"/>
            <a:ext cx="88142" cy="1137387"/>
            <a:chOff x="3054755" y="4367024"/>
            <a:chExt cx="88142" cy="1137387"/>
          </a:xfrm>
        </p:grpSpPr>
        <p:sp>
          <p:nvSpPr>
            <p:cNvPr id="1929" name="Google Shape;1929;p48">
              <a:extLst>
                <a:ext uri="{FF2B5EF4-FFF2-40B4-BE49-F238E27FC236}">
                  <a16:creationId xmlns:a16="http://schemas.microsoft.com/office/drawing/2014/main" id="{CA55505B-896F-25C9-0156-57DDCA0D48E2}"/>
                </a:ext>
              </a:extLst>
            </p:cNvPr>
            <p:cNvSpPr/>
            <p:nvPr/>
          </p:nvSpPr>
          <p:spPr>
            <a:xfrm>
              <a:off x="3054755" y="4367024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8">
              <a:extLst>
                <a:ext uri="{FF2B5EF4-FFF2-40B4-BE49-F238E27FC236}">
                  <a16:creationId xmlns:a16="http://schemas.microsoft.com/office/drawing/2014/main" id="{FBB21F9B-E316-E4E9-44DA-160834E1D889}"/>
                </a:ext>
              </a:extLst>
            </p:cNvPr>
            <p:cNvSpPr/>
            <p:nvPr/>
          </p:nvSpPr>
          <p:spPr>
            <a:xfrm>
              <a:off x="3130388" y="4367024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1" name="Google Shape;1931;p48">
            <a:extLst>
              <a:ext uri="{FF2B5EF4-FFF2-40B4-BE49-F238E27FC236}">
                <a16:creationId xmlns:a16="http://schemas.microsoft.com/office/drawing/2014/main" id="{E6CAEDE6-3908-A066-C1C0-FEC1A778A3B8}"/>
              </a:ext>
            </a:extLst>
          </p:cNvPr>
          <p:cNvGrpSpPr/>
          <p:nvPr/>
        </p:nvGrpSpPr>
        <p:grpSpPr>
          <a:xfrm>
            <a:off x="-2478814" y="1568922"/>
            <a:ext cx="2992224" cy="3549051"/>
            <a:chOff x="-1325700" y="1246899"/>
            <a:chExt cx="2992224" cy="3549051"/>
          </a:xfrm>
        </p:grpSpPr>
        <p:pic>
          <p:nvPicPr>
            <p:cNvPr id="1932" name="Google Shape;1932;p48">
              <a:extLst>
                <a:ext uri="{FF2B5EF4-FFF2-40B4-BE49-F238E27FC236}">
                  <a16:creationId xmlns:a16="http://schemas.microsoft.com/office/drawing/2014/main" id="{D729C7FD-89BD-7A37-341B-BB3DB6329D9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rot="-5400000">
              <a:off x="-1604113" y="1525312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33" name="Google Shape;1933;p48">
              <a:extLst>
                <a:ext uri="{FF2B5EF4-FFF2-40B4-BE49-F238E27FC236}">
                  <a16:creationId xmlns:a16="http://schemas.microsoft.com/office/drawing/2014/main" id="{31AC87FF-B784-2112-D61C-0A92C5553D87}"/>
                </a:ext>
              </a:extLst>
            </p:cNvPr>
            <p:cNvGrpSpPr/>
            <p:nvPr/>
          </p:nvGrpSpPr>
          <p:grpSpPr>
            <a:xfrm>
              <a:off x="-369917" y="2704683"/>
              <a:ext cx="906953" cy="1517787"/>
              <a:chOff x="79748" y="2808602"/>
              <a:chExt cx="906953" cy="1517787"/>
            </a:xfrm>
          </p:grpSpPr>
          <p:sp>
            <p:nvSpPr>
              <p:cNvPr id="1934" name="Google Shape;1934;p48">
                <a:extLst>
                  <a:ext uri="{FF2B5EF4-FFF2-40B4-BE49-F238E27FC236}">
                    <a16:creationId xmlns:a16="http://schemas.microsoft.com/office/drawing/2014/main" id="{0EE4F098-6513-7B0E-4F08-70ABBF4F7D2D}"/>
                  </a:ext>
                </a:extLst>
              </p:cNvPr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8">
                <a:extLst>
                  <a:ext uri="{FF2B5EF4-FFF2-40B4-BE49-F238E27FC236}">
                    <a16:creationId xmlns:a16="http://schemas.microsoft.com/office/drawing/2014/main" id="{F8819C10-0CA7-D437-A520-8844CEFBF71B}"/>
                  </a:ext>
                </a:extLst>
              </p:cNvPr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8">
                <a:extLst>
                  <a:ext uri="{FF2B5EF4-FFF2-40B4-BE49-F238E27FC236}">
                    <a16:creationId xmlns:a16="http://schemas.microsoft.com/office/drawing/2014/main" id="{0A6A9A43-2D0C-766F-EC8E-BA49D96AD459}"/>
                  </a:ext>
                </a:extLst>
              </p:cNvPr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8">
                <a:extLst>
                  <a:ext uri="{FF2B5EF4-FFF2-40B4-BE49-F238E27FC236}">
                    <a16:creationId xmlns:a16="http://schemas.microsoft.com/office/drawing/2014/main" id="{EC51AF94-8BEE-F0DC-E767-4C59B5A15449}"/>
                  </a:ext>
                </a:extLst>
              </p:cNvPr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38" name="Google Shape;1938;p48">
            <a:extLst>
              <a:ext uri="{FF2B5EF4-FFF2-40B4-BE49-F238E27FC236}">
                <a16:creationId xmlns:a16="http://schemas.microsoft.com/office/drawing/2014/main" id="{AF14E28D-0303-9C95-C909-E8C82EE1E32D}"/>
              </a:ext>
            </a:extLst>
          </p:cNvPr>
          <p:cNvGrpSpPr/>
          <p:nvPr/>
        </p:nvGrpSpPr>
        <p:grpSpPr>
          <a:xfrm rot="10800000">
            <a:off x="-181052" y="1778576"/>
            <a:ext cx="1421047" cy="2833357"/>
            <a:chOff x="334358" y="2186737"/>
            <a:chExt cx="1421047" cy="2833357"/>
          </a:xfrm>
        </p:grpSpPr>
        <p:sp>
          <p:nvSpPr>
            <p:cNvPr id="1939" name="Google Shape;1939;p48">
              <a:extLst>
                <a:ext uri="{FF2B5EF4-FFF2-40B4-BE49-F238E27FC236}">
                  <a16:creationId xmlns:a16="http://schemas.microsoft.com/office/drawing/2014/main" id="{D9ACF1F0-A52D-CF95-7C32-6A9A181A82DD}"/>
                </a:ext>
              </a:extLst>
            </p:cNvPr>
            <p:cNvSpPr/>
            <p:nvPr/>
          </p:nvSpPr>
          <p:spPr>
            <a:xfrm rot="10800000">
              <a:off x="334358" y="2186737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40" name="Google Shape;1940;p48">
              <a:extLst>
                <a:ext uri="{FF2B5EF4-FFF2-40B4-BE49-F238E27FC236}">
                  <a16:creationId xmlns:a16="http://schemas.microsoft.com/office/drawing/2014/main" id="{E36329DC-9EE1-188C-5B68-C4827B3AF9E6}"/>
                </a:ext>
              </a:extLst>
            </p:cNvPr>
            <p:cNvGrpSpPr/>
            <p:nvPr/>
          </p:nvGrpSpPr>
          <p:grpSpPr>
            <a:xfrm rot="5400000">
              <a:off x="1046250" y="3181856"/>
              <a:ext cx="161977" cy="161940"/>
              <a:chOff x="1101075" y="2142375"/>
              <a:chExt cx="439200" cy="439100"/>
            </a:xfrm>
          </p:grpSpPr>
          <p:sp>
            <p:nvSpPr>
              <p:cNvPr id="1941" name="Google Shape;1941;p48">
                <a:extLst>
                  <a:ext uri="{FF2B5EF4-FFF2-40B4-BE49-F238E27FC236}">
                    <a16:creationId xmlns:a16="http://schemas.microsoft.com/office/drawing/2014/main" id="{EB29970A-F3A3-2EBB-91D0-80747B987E3F}"/>
                  </a:ext>
                </a:extLst>
              </p:cNvPr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8">
                <a:extLst>
                  <a:ext uri="{FF2B5EF4-FFF2-40B4-BE49-F238E27FC236}">
                    <a16:creationId xmlns:a16="http://schemas.microsoft.com/office/drawing/2014/main" id="{F118925D-827E-7D9F-3F2F-BEE873EC377F}"/>
                  </a:ext>
                </a:extLst>
              </p:cNvPr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3" name="Google Shape;1943;p48">
              <a:extLst>
                <a:ext uri="{FF2B5EF4-FFF2-40B4-BE49-F238E27FC236}">
                  <a16:creationId xmlns:a16="http://schemas.microsoft.com/office/drawing/2014/main" id="{57FC3065-00E0-9C9D-8C2C-A0261E02EEEE}"/>
                </a:ext>
              </a:extLst>
            </p:cNvPr>
            <p:cNvGrpSpPr/>
            <p:nvPr/>
          </p:nvGrpSpPr>
          <p:grpSpPr>
            <a:xfrm rot="-5400000">
              <a:off x="628029" y="4564272"/>
              <a:ext cx="161977" cy="161940"/>
              <a:chOff x="1101075" y="2142375"/>
              <a:chExt cx="439200" cy="439100"/>
            </a:xfrm>
          </p:grpSpPr>
          <p:sp>
            <p:nvSpPr>
              <p:cNvPr id="1944" name="Google Shape;1944;p48">
                <a:extLst>
                  <a:ext uri="{FF2B5EF4-FFF2-40B4-BE49-F238E27FC236}">
                    <a16:creationId xmlns:a16="http://schemas.microsoft.com/office/drawing/2014/main" id="{A2D13419-D476-896D-B864-222DC28971F2}"/>
                  </a:ext>
                </a:extLst>
              </p:cNvPr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8">
                <a:extLst>
                  <a:ext uri="{FF2B5EF4-FFF2-40B4-BE49-F238E27FC236}">
                    <a16:creationId xmlns:a16="http://schemas.microsoft.com/office/drawing/2014/main" id="{0BB39E52-C067-F336-328E-00F15473F798}"/>
                  </a:ext>
                </a:extLst>
              </p:cNvPr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746;p44">
            <a:extLst>
              <a:ext uri="{FF2B5EF4-FFF2-40B4-BE49-F238E27FC236}">
                <a16:creationId xmlns:a16="http://schemas.microsoft.com/office/drawing/2014/main" id="{54D01884-A5E7-BD0F-400B-35DF96D1DA5D}"/>
              </a:ext>
            </a:extLst>
          </p:cNvPr>
          <p:cNvSpPr txBox="1">
            <a:spLocks/>
          </p:cNvSpPr>
          <p:nvPr/>
        </p:nvSpPr>
        <p:spPr>
          <a:xfrm>
            <a:off x="528085" y="118706"/>
            <a:ext cx="830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en-GB"/>
              <a:t>KẾT QUẢ KIỂM SOÁT AN NINH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6B474E-E0EA-927D-8534-3DE615823027}"/>
              </a:ext>
            </a:extLst>
          </p:cNvPr>
          <p:cNvGrpSpPr/>
          <p:nvPr/>
        </p:nvGrpSpPr>
        <p:grpSpPr>
          <a:xfrm>
            <a:off x="1979628" y="958928"/>
            <a:ext cx="5163560" cy="2384519"/>
            <a:chOff x="1113094" y="825711"/>
            <a:chExt cx="5163560" cy="238451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8694781-0712-8330-D788-F83AA940302A}"/>
                </a:ext>
              </a:extLst>
            </p:cNvPr>
            <p:cNvGrpSpPr/>
            <p:nvPr/>
          </p:nvGrpSpPr>
          <p:grpSpPr>
            <a:xfrm>
              <a:off x="1113094" y="825711"/>
              <a:ext cx="5163560" cy="2128963"/>
              <a:chOff x="281170" y="61021"/>
              <a:chExt cx="4970963" cy="2068134"/>
            </a:xfrm>
          </p:grpSpPr>
          <p:pic>
            <p:nvPicPr>
              <p:cNvPr id="14" name="Picture 13" descr="A hand holding a white tweezers to a circuit board&#10;&#10;AI-generated content may be incorrect.">
                <a:extLst>
                  <a:ext uri="{FF2B5EF4-FFF2-40B4-BE49-F238E27FC236}">
                    <a16:creationId xmlns:a16="http://schemas.microsoft.com/office/drawing/2014/main" id="{F0B8E94D-FBC4-BB31-A4DB-5501D637EF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322" t="35653" r="22247" b="35702"/>
              <a:stretch>
                <a:fillRect/>
              </a:stretch>
            </p:blipFill>
            <p:spPr bwMode="auto">
              <a:xfrm>
                <a:off x="281170" y="61021"/>
                <a:ext cx="2407024" cy="2068134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5" name="Picture 14" descr="A circuit board with a screen and wires&#10;&#10;AI-generated content may be incorrect.">
                <a:extLst>
                  <a:ext uri="{FF2B5EF4-FFF2-40B4-BE49-F238E27FC236}">
                    <a16:creationId xmlns:a16="http://schemas.microsoft.com/office/drawing/2014/main" id="{230CCF10-7D39-C2E7-DCFD-90E26436A3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30" t="29337" r="26093" b="40339"/>
              <a:stretch>
                <a:fillRect/>
              </a:stretch>
            </p:blipFill>
            <p:spPr bwMode="auto">
              <a:xfrm>
                <a:off x="2773989" y="61021"/>
                <a:ext cx="2478144" cy="2066864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E66D6C-8706-975D-01E5-62DF8FD70D02}"/>
                </a:ext>
              </a:extLst>
            </p:cNvPr>
            <p:cNvSpPr txBox="1"/>
            <p:nvPr/>
          </p:nvSpPr>
          <p:spPr>
            <a:xfrm>
              <a:off x="1716386" y="2933231"/>
              <a:ext cx="39036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 ảnh thể hiện servo quay sau khi đăng nhập thành công</a:t>
              </a:r>
              <a:endParaRPr lang="en-GB" sz="12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Google Shape;1533;p39">
            <a:extLst>
              <a:ext uri="{FF2B5EF4-FFF2-40B4-BE49-F238E27FC236}">
                <a16:creationId xmlns:a16="http://schemas.microsoft.com/office/drawing/2014/main" id="{19B2ADE8-6854-809E-0F6C-9BFEF6F6F594}"/>
              </a:ext>
            </a:extLst>
          </p:cNvPr>
          <p:cNvSpPr txBox="1">
            <a:spLocks/>
          </p:cNvSpPr>
          <p:nvPr/>
        </p:nvSpPr>
        <p:spPr>
          <a:xfrm>
            <a:off x="1372924" y="3305312"/>
            <a:ext cx="6438584" cy="110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>
                <a:latin typeface="Palatino Linotype" panose="02040502050505030304" pitchFamily="18" charset="0"/>
              </a:rPr>
              <a:t>Nếu đăng nhập bằng mật khẩu thành công thì servo sẽ quay để thể hiện cho việc mở cửa.</a:t>
            </a:r>
          </a:p>
          <a:p>
            <a:pPr marL="0" indent="0" algn="just">
              <a:lnSpc>
                <a:spcPct val="150000"/>
              </a:lnSpc>
            </a:pPr>
            <a:r>
              <a:rPr lang="en-US">
                <a:latin typeface="Palatino Linotype" panose="02040502050505030304" pitchFamily="18" charset="0"/>
              </a:rPr>
              <a:t>Sau 5s tự động đóng cửa để đảm bảo an ninh</a:t>
            </a:r>
            <a:endParaRPr lang="en-GB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863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>
          <a:extLst>
            <a:ext uri="{FF2B5EF4-FFF2-40B4-BE49-F238E27FC236}">
              <a16:creationId xmlns:a16="http://schemas.microsoft.com/office/drawing/2014/main" id="{E7403103-83F5-B6EC-33BB-2262F7D00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3" name="Google Shape;1923;p48">
            <a:extLst>
              <a:ext uri="{FF2B5EF4-FFF2-40B4-BE49-F238E27FC236}">
                <a16:creationId xmlns:a16="http://schemas.microsoft.com/office/drawing/2014/main" id="{637C1AAB-9805-D69C-0778-F3B2094F4A23}"/>
              </a:ext>
            </a:extLst>
          </p:cNvPr>
          <p:cNvGrpSpPr/>
          <p:nvPr/>
        </p:nvGrpSpPr>
        <p:grpSpPr>
          <a:xfrm>
            <a:off x="7143188" y="-2762276"/>
            <a:ext cx="4028179" cy="6346320"/>
            <a:chOff x="6914588" y="-2762276"/>
            <a:chExt cx="4028179" cy="6346320"/>
          </a:xfrm>
        </p:grpSpPr>
        <p:sp>
          <p:nvSpPr>
            <p:cNvPr id="1924" name="Google Shape;1924;p48">
              <a:extLst>
                <a:ext uri="{FF2B5EF4-FFF2-40B4-BE49-F238E27FC236}">
                  <a16:creationId xmlns:a16="http://schemas.microsoft.com/office/drawing/2014/main" id="{75349CD0-EEDF-9048-00AB-220DA9BF12B8}"/>
                </a:ext>
              </a:extLst>
            </p:cNvPr>
            <p:cNvSpPr/>
            <p:nvPr/>
          </p:nvSpPr>
          <p:spPr>
            <a:xfrm>
              <a:off x="6914588" y="-276227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8">
              <a:extLst>
                <a:ext uri="{FF2B5EF4-FFF2-40B4-BE49-F238E27FC236}">
                  <a16:creationId xmlns:a16="http://schemas.microsoft.com/office/drawing/2014/main" id="{538159F4-38C1-A3A2-9378-94B154B19A58}"/>
                </a:ext>
              </a:extLst>
            </p:cNvPr>
            <p:cNvSpPr/>
            <p:nvPr/>
          </p:nvSpPr>
          <p:spPr>
            <a:xfrm>
              <a:off x="7191305" y="-124437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8">
              <a:extLst>
                <a:ext uri="{FF2B5EF4-FFF2-40B4-BE49-F238E27FC236}">
                  <a16:creationId xmlns:a16="http://schemas.microsoft.com/office/drawing/2014/main" id="{42B88029-4D7F-EE01-CE4E-869CC19E1476}"/>
                </a:ext>
              </a:extLst>
            </p:cNvPr>
            <p:cNvSpPr/>
            <p:nvPr/>
          </p:nvSpPr>
          <p:spPr>
            <a:xfrm>
              <a:off x="7867013" y="750687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8">
              <a:extLst>
                <a:ext uri="{FF2B5EF4-FFF2-40B4-BE49-F238E27FC236}">
                  <a16:creationId xmlns:a16="http://schemas.microsoft.com/office/drawing/2014/main" id="{53F7EF1F-026C-1766-93DF-04C0D483966F}"/>
                </a:ext>
              </a:extLst>
            </p:cNvPr>
            <p:cNvSpPr/>
            <p:nvPr/>
          </p:nvSpPr>
          <p:spPr>
            <a:xfrm>
              <a:off x="7789451" y="-2619788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8" name="Google Shape;1928;p48">
            <a:extLst>
              <a:ext uri="{FF2B5EF4-FFF2-40B4-BE49-F238E27FC236}">
                <a16:creationId xmlns:a16="http://schemas.microsoft.com/office/drawing/2014/main" id="{B75ECA7B-A978-3AFF-DC6D-0F1C194410A2}"/>
              </a:ext>
            </a:extLst>
          </p:cNvPr>
          <p:cNvGrpSpPr/>
          <p:nvPr/>
        </p:nvGrpSpPr>
        <p:grpSpPr>
          <a:xfrm rot="-5400000">
            <a:off x="8884618" y="480749"/>
            <a:ext cx="88142" cy="1137387"/>
            <a:chOff x="3054755" y="4367024"/>
            <a:chExt cx="88142" cy="1137387"/>
          </a:xfrm>
        </p:grpSpPr>
        <p:sp>
          <p:nvSpPr>
            <p:cNvPr id="1929" name="Google Shape;1929;p48">
              <a:extLst>
                <a:ext uri="{FF2B5EF4-FFF2-40B4-BE49-F238E27FC236}">
                  <a16:creationId xmlns:a16="http://schemas.microsoft.com/office/drawing/2014/main" id="{078D65AA-93C0-B8FE-EDE7-C7419E938B02}"/>
                </a:ext>
              </a:extLst>
            </p:cNvPr>
            <p:cNvSpPr/>
            <p:nvPr/>
          </p:nvSpPr>
          <p:spPr>
            <a:xfrm>
              <a:off x="3054755" y="4367024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8">
              <a:extLst>
                <a:ext uri="{FF2B5EF4-FFF2-40B4-BE49-F238E27FC236}">
                  <a16:creationId xmlns:a16="http://schemas.microsoft.com/office/drawing/2014/main" id="{41B3F53A-1368-C32B-AD6D-B39E1EC505A6}"/>
                </a:ext>
              </a:extLst>
            </p:cNvPr>
            <p:cNvSpPr/>
            <p:nvPr/>
          </p:nvSpPr>
          <p:spPr>
            <a:xfrm>
              <a:off x="3130388" y="4367024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1" name="Google Shape;1931;p48">
            <a:extLst>
              <a:ext uri="{FF2B5EF4-FFF2-40B4-BE49-F238E27FC236}">
                <a16:creationId xmlns:a16="http://schemas.microsoft.com/office/drawing/2014/main" id="{E7E7F40D-CFC9-93DB-DCB2-6517261293BA}"/>
              </a:ext>
            </a:extLst>
          </p:cNvPr>
          <p:cNvGrpSpPr/>
          <p:nvPr/>
        </p:nvGrpSpPr>
        <p:grpSpPr>
          <a:xfrm>
            <a:off x="-2478814" y="1568922"/>
            <a:ext cx="2992224" cy="3549051"/>
            <a:chOff x="-1325700" y="1246899"/>
            <a:chExt cx="2992224" cy="3549051"/>
          </a:xfrm>
        </p:grpSpPr>
        <p:pic>
          <p:nvPicPr>
            <p:cNvPr id="1932" name="Google Shape;1932;p48">
              <a:extLst>
                <a:ext uri="{FF2B5EF4-FFF2-40B4-BE49-F238E27FC236}">
                  <a16:creationId xmlns:a16="http://schemas.microsoft.com/office/drawing/2014/main" id="{21619F24-66F9-8AD8-7332-16F01F73CED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rot="-5400000">
              <a:off x="-1604113" y="1525312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33" name="Google Shape;1933;p48">
              <a:extLst>
                <a:ext uri="{FF2B5EF4-FFF2-40B4-BE49-F238E27FC236}">
                  <a16:creationId xmlns:a16="http://schemas.microsoft.com/office/drawing/2014/main" id="{0FE04236-2273-27C8-59FC-6D26C48F74B5}"/>
                </a:ext>
              </a:extLst>
            </p:cNvPr>
            <p:cNvGrpSpPr/>
            <p:nvPr/>
          </p:nvGrpSpPr>
          <p:grpSpPr>
            <a:xfrm>
              <a:off x="-369917" y="2704683"/>
              <a:ext cx="906953" cy="1517787"/>
              <a:chOff x="79748" y="2808602"/>
              <a:chExt cx="906953" cy="1517787"/>
            </a:xfrm>
          </p:grpSpPr>
          <p:sp>
            <p:nvSpPr>
              <p:cNvPr id="1934" name="Google Shape;1934;p48">
                <a:extLst>
                  <a:ext uri="{FF2B5EF4-FFF2-40B4-BE49-F238E27FC236}">
                    <a16:creationId xmlns:a16="http://schemas.microsoft.com/office/drawing/2014/main" id="{5BA964F4-4858-6B8B-768B-2E90A958C599}"/>
                  </a:ext>
                </a:extLst>
              </p:cNvPr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8">
                <a:extLst>
                  <a:ext uri="{FF2B5EF4-FFF2-40B4-BE49-F238E27FC236}">
                    <a16:creationId xmlns:a16="http://schemas.microsoft.com/office/drawing/2014/main" id="{57817DCA-48DF-4462-1D69-AB25FD9FEC68}"/>
                  </a:ext>
                </a:extLst>
              </p:cNvPr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8">
                <a:extLst>
                  <a:ext uri="{FF2B5EF4-FFF2-40B4-BE49-F238E27FC236}">
                    <a16:creationId xmlns:a16="http://schemas.microsoft.com/office/drawing/2014/main" id="{54D24257-09A4-43FD-7107-48DD8DE3979B}"/>
                  </a:ext>
                </a:extLst>
              </p:cNvPr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8">
                <a:extLst>
                  <a:ext uri="{FF2B5EF4-FFF2-40B4-BE49-F238E27FC236}">
                    <a16:creationId xmlns:a16="http://schemas.microsoft.com/office/drawing/2014/main" id="{B64EFE4F-B8A5-60AA-9A5F-286B58FB0A06}"/>
                  </a:ext>
                </a:extLst>
              </p:cNvPr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38" name="Google Shape;1938;p48">
            <a:extLst>
              <a:ext uri="{FF2B5EF4-FFF2-40B4-BE49-F238E27FC236}">
                <a16:creationId xmlns:a16="http://schemas.microsoft.com/office/drawing/2014/main" id="{A6546203-BCAF-C7C9-3C9F-448DFDE7A40E}"/>
              </a:ext>
            </a:extLst>
          </p:cNvPr>
          <p:cNvGrpSpPr/>
          <p:nvPr/>
        </p:nvGrpSpPr>
        <p:grpSpPr>
          <a:xfrm rot="10800000">
            <a:off x="-181052" y="1778576"/>
            <a:ext cx="1421047" cy="2833357"/>
            <a:chOff x="334358" y="2186737"/>
            <a:chExt cx="1421047" cy="2833357"/>
          </a:xfrm>
        </p:grpSpPr>
        <p:sp>
          <p:nvSpPr>
            <p:cNvPr id="1939" name="Google Shape;1939;p48">
              <a:extLst>
                <a:ext uri="{FF2B5EF4-FFF2-40B4-BE49-F238E27FC236}">
                  <a16:creationId xmlns:a16="http://schemas.microsoft.com/office/drawing/2014/main" id="{DA8D579E-0468-0540-B818-6030544B64CB}"/>
                </a:ext>
              </a:extLst>
            </p:cNvPr>
            <p:cNvSpPr/>
            <p:nvPr/>
          </p:nvSpPr>
          <p:spPr>
            <a:xfrm rot="10800000">
              <a:off x="334358" y="2186737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40" name="Google Shape;1940;p48">
              <a:extLst>
                <a:ext uri="{FF2B5EF4-FFF2-40B4-BE49-F238E27FC236}">
                  <a16:creationId xmlns:a16="http://schemas.microsoft.com/office/drawing/2014/main" id="{B9F990AA-0365-CC0C-8E65-B5F57C9200F0}"/>
                </a:ext>
              </a:extLst>
            </p:cNvPr>
            <p:cNvGrpSpPr/>
            <p:nvPr/>
          </p:nvGrpSpPr>
          <p:grpSpPr>
            <a:xfrm rot="5400000">
              <a:off x="1046250" y="3181856"/>
              <a:ext cx="161977" cy="161940"/>
              <a:chOff x="1101075" y="2142375"/>
              <a:chExt cx="439200" cy="439100"/>
            </a:xfrm>
          </p:grpSpPr>
          <p:sp>
            <p:nvSpPr>
              <p:cNvPr id="1941" name="Google Shape;1941;p48">
                <a:extLst>
                  <a:ext uri="{FF2B5EF4-FFF2-40B4-BE49-F238E27FC236}">
                    <a16:creationId xmlns:a16="http://schemas.microsoft.com/office/drawing/2014/main" id="{B0CF3C50-A5F1-E220-1D97-CF699BEDA071}"/>
                  </a:ext>
                </a:extLst>
              </p:cNvPr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8">
                <a:extLst>
                  <a:ext uri="{FF2B5EF4-FFF2-40B4-BE49-F238E27FC236}">
                    <a16:creationId xmlns:a16="http://schemas.microsoft.com/office/drawing/2014/main" id="{F881CDB1-8CC6-2B90-DC65-D46F71A6D2BD}"/>
                  </a:ext>
                </a:extLst>
              </p:cNvPr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3" name="Google Shape;1943;p48">
              <a:extLst>
                <a:ext uri="{FF2B5EF4-FFF2-40B4-BE49-F238E27FC236}">
                  <a16:creationId xmlns:a16="http://schemas.microsoft.com/office/drawing/2014/main" id="{EA38DFD3-AD44-3C75-FB7A-5FF9C6E43A01}"/>
                </a:ext>
              </a:extLst>
            </p:cNvPr>
            <p:cNvGrpSpPr/>
            <p:nvPr/>
          </p:nvGrpSpPr>
          <p:grpSpPr>
            <a:xfrm rot="-5400000">
              <a:off x="628029" y="4564272"/>
              <a:ext cx="161977" cy="161940"/>
              <a:chOff x="1101075" y="2142375"/>
              <a:chExt cx="439200" cy="439100"/>
            </a:xfrm>
          </p:grpSpPr>
          <p:sp>
            <p:nvSpPr>
              <p:cNvPr id="1944" name="Google Shape;1944;p48">
                <a:extLst>
                  <a:ext uri="{FF2B5EF4-FFF2-40B4-BE49-F238E27FC236}">
                    <a16:creationId xmlns:a16="http://schemas.microsoft.com/office/drawing/2014/main" id="{FA8C6D70-C368-E041-0311-ACBFBC45ADFF}"/>
                  </a:ext>
                </a:extLst>
              </p:cNvPr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8">
                <a:extLst>
                  <a:ext uri="{FF2B5EF4-FFF2-40B4-BE49-F238E27FC236}">
                    <a16:creationId xmlns:a16="http://schemas.microsoft.com/office/drawing/2014/main" id="{1CC2AB7D-E289-B4C9-033F-3952D9FFA3F8}"/>
                  </a:ext>
                </a:extLst>
              </p:cNvPr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746;p44">
            <a:extLst>
              <a:ext uri="{FF2B5EF4-FFF2-40B4-BE49-F238E27FC236}">
                <a16:creationId xmlns:a16="http://schemas.microsoft.com/office/drawing/2014/main" id="{01AB4194-8310-BF0F-9A90-0B61BD781A29}"/>
              </a:ext>
            </a:extLst>
          </p:cNvPr>
          <p:cNvSpPr txBox="1">
            <a:spLocks/>
          </p:cNvSpPr>
          <p:nvPr/>
        </p:nvSpPr>
        <p:spPr>
          <a:xfrm>
            <a:off x="528085" y="118706"/>
            <a:ext cx="830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en-GB"/>
              <a:t>KẾT QUẢ KIỂM SOÁT AN NINH</a:t>
            </a:r>
          </a:p>
        </p:txBody>
      </p:sp>
      <p:sp>
        <p:nvSpPr>
          <p:cNvPr id="18" name="Google Shape;1533;p39">
            <a:extLst>
              <a:ext uri="{FF2B5EF4-FFF2-40B4-BE49-F238E27FC236}">
                <a16:creationId xmlns:a16="http://schemas.microsoft.com/office/drawing/2014/main" id="{F2CDA819-6032-3F52-F98C-5533AA4AFC23}"/>
              </a:ext>
            </a:extLst>
          </p:cNvPr>
          <p:cNvSpPr txBox="1">
            <a:spLocks/>
          </p:cNvSpPr>
          <p:nvPr/>
        </p:nvSpPr>
        <p:spPr>
          <a:xfrm>
            <a:off x="1048282" y="3842349"/>
            <a:ext cx="7269305" cy="110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>
                <a:latin typeface="Palatino Linotype" panose="02040502050505030304" pitchFamily="18" charset="0"/>
              </a:rPr>
              <a:t>Sau khi đã thêm RFID vào thành công thì tiến hành quét thẻ để xác thực.</a:t>
            </a:r>
          </a:p>
          <a:p>
            <a:pPr marL="0" indent="0" algn="just">
              <a:lnSpc>
                <a:spcPct val="150000"/>
              </a:lnSpc>
            </a:pPr>
            <a:r>
              <a:rPr lang="en-US">
                <a:latin typeface="Palatino Linotype" panose="02040502050505030304" pitchFamily="18" charset="0"/>
              </a:rPr>
              <a:t>Nếu xác thực thành công thì servo cũng sẽ được kích hoạt để minh họa cho việc mở cổng.</a:t>
            </a:r>
            <a:endParaRPr lang="en-GB">
              <a:latin typeface="Palatino Linotype" panose="0204050205050503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554CE6-C0DC-30B3-CB20-B774A5695F2D}"/>
              </a:ext>
            </a:extLst>
          </p:cNvPr>
          <p:cNvGrpSpPr/>
          <p:nvPr/>
        </p:nvGrpSpPr>
        <p:grpSpPr>
          <a:xfrm>
            <a:off x="2479807" y="760030"/>
            <a:ext cx="4191519" cy="3202426"/>
            <a:chOff x="2537982" y="690714"/>
            <a:chExt cx="4191519" cy="320242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ED2C1C-40F9-F22F-6C88-C6ED3327530B}"/>
                </a:ext>
              </a:extLst>
            </p:cNvPr>
            <p:cNvSpPr txBox="1"/>
            <p:nvPr/>
          </p:nvSpPr>
          <p:spPr>
            <a:xfrm>
              <a:off x="2993471" y="3616141"/>
              <a:ext cx="3264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 ảnh thể hiện việc xác thực RFID thành công</a:t>
              </a:r>
              <a:endParaRPr lang="en-GB" sz="12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A075111-C8F6-DE92-BC45-92CDA2E62622}"/>
                </a:ext>
              </a:extLst>
            </p:cNvPr>
            <p:cNvGrpSpPr/>
            <p:nvPr/>
          </p:nvGrpSpPr>
          <p:grpSpPr>
            <a:xfrm>
              <a:off x="2537982" y="690714"/>
              <a:ext cx="4191519" cy="2925427"/>
              <a:chOff x="146832" y="0"/>
              <a:chExt cx="4751213" cy="3962090"/>
            </a:xfrm>
          </p:grpSpPr>
          <p:pic>
            <p:nvPicPr>
              <p:cNvPr id="11" name="Picture 10" descr="A close up of a device&#10;&#10;AI-generated content may be incorrect.">
                <a:extLst>
                  <a:ext uri="{FF2B5EF4-FFF2-40B4-BE49-F238E27FC236}">
                    <a16:creationId xmlns:a16="http://schemas.microsoft.com/office/drawing/2014/main" id="{EC19BE0A-16A3-982A-7A00-9693A8BF1F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30" t="25399" r="26275" b="21043"/>
              <a:stretch>
                <a:fillRect/>
              </a:stretch>
            </p:blipFill>
            <p:spPr bwMode="auto">
              <a:xfrm>
                <a:off x="146832" y="0"/>
                <a:ext cx="2279707" cy="39620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2" name="Picture 11" descr="A hand holding a small screen with wires&#10;&#10;AI-generated content may be incorrect.">
                <a:extLst>
                  <a:ext uri="{FF2B5EF4-FFF2-40B4-BE49-F238E27FC236}">
                    <a16:creationId xmlns:a16="http://schemas.microsoft.com/office/drawing/2014/main" id="{EA68DD91-39B2-1D94-B150-0C154F4A73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68" t="25611" r="22730" b="17324"/>
              <a:stretch>
                <a:fillRect/>
              </a:stretch>
            </p:blipFill>
            <p:spPr bwMode="auto">
              <a:xfrm>
                <a:off x="2513083" y="0"/>
                <a:ext cx="2384962" cy="39620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285741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>
          <a:extLst>
            <a:ext uri="{FF2B5EF4-FFF2-40B4-BE49-F238E27FC236}">
              <a16:creationId xmlns:a16="http://schemas.microsoft.com/office/drawing/2014/main" id="{7CA5FF46-FF1F-3DCF-2F92-1D3131550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3" name="Google Shape;1923;p48">
            <a:extLst>
              <a:ext uri="{FF2B5EF4-FFF2-40B4-BE49-F238E27FC236}">
                <a16:creationId xmlns:a16="http://schemas.microsoft.com/office/drawing/2014/main" id="{3848920B-7CFB-A494-D2BD-9DBC00BA60B5}"/>
              </a:ext>
            </a:extLst>
          </p:cNvPr>
          <p:cNvGrpSpPr/>
          <p:nvPr/>
        </p:nvGrpSpPr>
        <p:grpSpPr>
          <a:xfrm>
            <a:off x="7143188" y="-2762276"/>
            <a:ext cx="4028179" cy="6346320"/>
            <a:chOff x="6914588" y="-2762276"/>
            <a:chExt cx="4028179" cy="6346320"/>
          </a:xfrm>
        </p:grpSpPr>
        <p:sp>
          <p:nvSpPr>
            <p:cNvPr id="1924" name="Google Shape;1924;p48">
              <a:extLst>
                <a:ext uri="{FF2B5EF4-FFF2-40B4-BE49-F238E27FC236}">
                  <a16:creationId xmlns:a16="http://schemas.microsoft.com/office/drawing/2014/main" id="{4C826C16-477F-F38C-A774-CF71C64661DB}"/>
                </a:ext>
              </a:extLst>
            </p:cNvPr>
            <p:cNvSpPr/>
            <p:nvPr/>
          </p:nvSpPr>
          <p:spPr>
            <a:xfrm>
              <a:off x="6914588" y="-276227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8">
              <a:extLst>
                <a:ext uri="{FF2B5EF4-FFF2-40B4-BE49-F238E27FC236}">
                  <a16:creationId xmlns:a16="http://schemas.microsoft.com/office/drawing/2014/main" id="{A371998C-ACDE-C0F5-3CE4-210A7B27C56A}"/>
                </a:ext>
              </a:extLst>
            </p:cNvPr>
            <p:cNvSpPr/>
            <p:nvPr/>
          </p:nvSpPr>
          <p:spPr>
            <a:xfrm>
              <a:off x="7191305" y="-124437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8">
              <a:extLst>
                <a:ext uri="{FF2B5EF4-FFF2-40B4-BE49-F238E27FC236}">
                  <a16:creationId xmlns:a16="http://schemas.microsoft.com/office/drawing/2014/main" id="{5746095F-B93F-B3D9-2FC0-BF0606E65496}"/>
                </a:ext>
              </a:extLst>
            </p:cNvPr>
            <p:cNvSpPr/>
            <p:nvPr/>
          </p:nvSpPr>
          <p:spPr>
            <a:xfrm>
              <a:off x="7867013" y="750687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8">
              <a:extLst>
                <a:ext uri="{FF2B5EF4-FFF2-40B4-BE49-F238E27FC236}">
                  <a16:creationId xmlns:a16="http://schemas.microsoft.com/office/drawing/2014/main" id="{0B0A07E5-47FF-A408-1E61-1A49A129476A}"/>
                </a:ext>
              </a:extLst>
            </p:cNvPr>
            <p:cNvSpPr/>
            <p:nvPr/>
          </p:nvSpPr>
          <p:spPr>
            <a:xfrm>
              <a:off x="7789451" y="-2619788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8" name="Google Shape;1928;p48">
            <a:extLst>
              <a:ext uri="{FF2B5EF4-FFF2-40B4-BE49-F238E27FC236}">
                <a16:creationId xmlns:a16="http://schemas.microsoft.com/office/drawing/2014/main" id="{B3CF333A-D903-E4DA-6295-5FF7202F0140}"/>
              </a:ext>
            </a:extLst>
          </p:cNvPr>
          <p:cNvGrpSpPr/>
          <p:nvPr/>
        </p:nvGrpSpPr>
        <p:grpSpPr>
          <a:xfrm rot="-5400000">
            <a:off x="8884618" y="480749"/>
            <a:ext cx="88142" cy="1137387"/>
            <a:chOff x="3054755" y="4367024"/>
            <a:chExt cx="88142" cy="1137387"/>
          </a:xfrm>
        </p:grpSpPr>
        <p:sp>
          <p:nvSpPr>
            <p:cNvPr id="1929" name="Google Shape;1929;p48">
              <a:extLst>
                <a:ext uri="{FF2B5EF4-FFF2-40B4-BE49-F238E27FC236}">
                  <a16:creationId xmlns:a16="http://schemas.microsoft.com/office/drawing/2014/main" id="{BC056A6D-8578-513C-FCC3-114E498608C9}"/>
                </a:ext>
              </a:extLst>
            </p:cNvPr>
            <p:cNvSpPr/>
            <p:nvPr/>
          </p:nvSpPr>
          <p:spPr>
            <a:xfrm>
              <a:off x="3054755" y="4367024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8">
              <a:extLst>
                <a:ext uri="{FF2B5EF4-FFF2-40B4-BE49-F238E27FC236}">
                  <a16:creationId xmlns:a16="http://schemas.microsoft.com/office/drawing/2014/main" id="{266ABADD-D64F-A18A-A5A0-2C2DCA5D94F3}"/>
                </a:ext>
              </a:extLst>
            </p:cNvPr>
            <p:cNvSpPr/>
            <p:nvPr/>
          </p:nvSpPr>
          <p:spPr>
            <a:xfrm>
              <a:off x="3130388" y="4367024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1" name="Google Shape;1931;p48">
            <a:extLst>
              <a:ext uri="{FF2B5EF4-FFF2-40B4-BE49-F238E27FC236}">
                <a16:creationId xmlns:a16="http://schemas.microsoft.com/office/drawing/2014/main" id="{00245912-2E5C-4C0B-983F-FACBE440E78F}"/>
              </a:ext>
            </a:extLst>
          </p:cNvPr>
          <p:cNvGrpSpPr/>
          <p:nvPr/>
        </p:nvGrpSpPr>
        <p:grpSpPr>
          <a:xfrm>
            <a:off x="-2478814" y="1568922"/>
            <a:ext cx="2992224" cy="3549051"/>
            <a:chOff x="-1325700" y="1246899"/>
            <a:chExt cx="2992224" cy="3549051"/>
          </a:xfrm>
        </p:grpSpPr>
        <p:pic>
          <p:nvPicPr>
            <p:cNvPr id="1932" name="Google Shape;1932;p48">
              <a:extLst>
                <a:ext uri="{FF2B5EF4-FFF2-40B4-BE49-F238E27FC236}">
                  <a16:creationId xmlns:a16="http://schemas.microsoft.com/office/drawing/2014/main" id="{1EFC57A7-6478-351E-B5A8-DF2FA47CE7E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rot="-5400000">
              <a:off x="-1604113" y="1525312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33" name="Google Shape;1933;p48">
              <a:extLst>
                <a:ext uri="{FF2B5EF4-FFF2-40B4-BE49-F238E27FC236}">
                  <a16:creationId xmlns:a16="http://schemas.microsoft.com/office/drawing/2014/main" id="{A8E56993-7203-849C-5540-146A0B19A6EE}"/>
                </a:ext>
              </a:extLst>
            </p:cNvPr>
            <p:cNvGrpSpPr/>
            <p:nvPr/>
          </p:nvGrpSpPr>
          <p:grpSpPr>
            <a:xfrm>
              <a:off x="-369917" y="2704683"/>
              <a:ext cx="906953" cy="1517787"/>
              <a:chOff x="79748" y="2808602"/>
              <a:chExt cx="906953" cy="1517787"/>
            </a:xfrm>
          </p:grpSpPr>
          <p:sp>
            <p:nvSpPr>
              <p:cNvPr id="1934" name="Google Shape;1934;p48">
                <a:extLst>
                  <a:ext uri="{FF2B5EF4-FFF2-40B4-BE49-F238E27FC236}">
                    <a16:creationId xmlns:a16="http://schemas.microsoft.com/office/drawing/2014/main" id="{17A00F12-7F11-46D5-B0D7-84CAA0987445}"/>
                  </a:ext>
                </a:extLst>
              </p:cNvPr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8">
                <a:extLst>
                  <a:ext uri="{FF2B5EF4-FFF2-40B4-BE49-F238E27FC236}">
                    <a16:creationId xmlns:a16="http://schemas.microsoft.com/office/drawing/2014/main" id="{1E30E392-657A-9F6B-A411-8CC5946EA208}"/>
                  </a:ext>
                </a:extLst>
              </p:cNvPr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8">
                <a:extLst>
                  <a:ext uri="{FF2B5EF4-FFF2-40B4-BE49-F238E27FC236}">
                    <a16:creationId xmlns:a16="http://schemas.microsoft.com/office/drawing/2014/main" id="{7893EEFD-335D-4E25-88E1-847ECE358053}"/>
                  </a:ext>
                </a:extLst>
              </p:cNvPr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8">
                <a:extLst>
                  <a:ext uri="{FF2B5EF4-FFF2-40B4-BE49-F238E27FC236}">
                    <a16:creationId xmlns:a16="http://schemas.microsoft.com/office/drawing/2014/main" id="{672FE0BC-6A91-BC72-38B3-38E5BB440262}"/>
                  </a:ext>
                </a:extLst>
              </p:cNvPr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38" name="Google Shape;1938;p48">
            <a:extLst>
              <a:ext uri="{FF2B5EF4-FFF2-40B4-BE49-F238E27FC236}">
                <a16:creationId xmlns:a16="http://schemas.microsoft.com/office/drawing/2014/main" id="{25B6318A-61CF-C31C-9B89-EABF4B4B561A}"/>
              </a:ext>
            </a:extLst>
          </p:cNvPr>
          <p:cNvGrpSpPr/>
          <p:nvPr/>
        </p:nvGrpSpPr>
        <p:grpSpPr>
          <a:xfrm rot="10800000">
            <a:off x="-181052" y="1778576"/>
            <a:ext cx="1421047" cy="2833357"/>
            <a:chOff x="334358" y="2186737"/>
            <a:chExt cx="1421047" cy="2833357"/>
          </a:xfrm>
        </p:grpSpPr>
        <p:sp>
          <p:nvSpPr>
            <p:cNvPr id="1939" name="Google Shape;1939;p48">
              <a:extLst>
                <a:ext uri="{FF2B5EF4-FFF2-40B4-BE49-F238E27FC236}">
                  <a16:creationId xmlns:a16="http://schemas.microsoft.com/office/drawing/2014/main" id="{8DAEA9AD-5CDA-4E5E-C80C-CFDB023B050E}"/>
                </a:ext>
              </a:extLst>
            </p:cNvPr>
            <p:cNvSpPr/>
            <p:nvPr/>
          </p:nvSpPr>
          <p:spPr>
            <a:xfrm rot="10800000">
              <a:off x="334358" y="2186737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40" name="Google Shape;1940;p48">
              <a:extLst>
                <a:ext uri="{FF2B5EF4-FFF2-40B4-BE49-F238E27FC236}">
                  <a16:creationId xmlns:a16="http://schemas.microsoft.com/office/drawing/2014/main" id="{070CB360-BE4B-58AD-29B0-B56662F50449}"/>
                </a:ext>
              </a:extLst>
            </p:cNvPr>
            <p:cNvGrpSpPr/>
            <p:nvPr/>
          </p:nvGrpSpPr>
          <p:grpSpPr>
            <a:xfrm rot="5400000">
              <a:off x="1046250" y="3181856"/>
              <a:ext cx="161977" cy="161940"/>
              <a:chOff x="1101075" y="2142375"/>
              <a:chExt cx="439200" cy="439100"/>
            </a:xfrm>
          </p:grpSpPr>
          <p:sp>
            <p:nvSpPr>
              <p:cNvPr id="1941" name="Google Shape;1941;p48">
                <a:extLst>
                  <a:ext uri="{FF2B5EF4-FFF2-40B4-BE49-F238E27FC236}">
                    <a16:creationId xmlns:a16="http://schemas.microsoft.com/office/drawing/2014/main" id="{587C17F8-4C58-9724-7343-556A33E4647F}"/>
                  </a:ext>
                </a:extLst>
              </p:cNvPr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8">
                <a:extLst>
                  <a:ext uri="{FF2B5EF4-FFF2-40B4-BE49-F238E27FC236}">
                    <a16:creationId xmlns:a16="http://schemas.microsoft.com/office/drawing/2014/main" id="{0CA4213F-C7C3-4AB8-2A5D-585F196ACE06}"/>
                  </a:ext>
                </a:extLst>
              </p:cNvPr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3" name="Google Shape;1943;p48">
              <a:extLst>
                <a:ext uri="{FF2B5EF4-FFF2-40B4-BE49-F238E27FC236}">
                  <a16:creationId xmlns:a16="http://schemas.microsoft.com/office/drawing/2014/main" id="{DC6473BF-1F01-C670-AB95-DEC5E10A977D}"/>
                </a:ext>
              </a:extLst>
            </p:cNvPr>
            <p:cNvGrpSpPr/>
            <p:nvPr/>
          </p:nvGrpSpPr>
          <p:grpSpPr>
            <a:xfrm rot="-5400000">
              <a:off x="628029" y="4564272"/>
              <a:ext cx="161977" cy="161940"/>
              <a:chOff x="1101075" y="2142375"/>
              <a:chExt cx="439200" cy="439100"/>
            </a:xfrm>
          </p:grpSpPr>
          <p:sp>
            <p:nvSpPr>
              <p:cNvPr id="1944" name="Google Shape;1944;p48">
                <a:extLst>
                  <a:ext uri="{FF2B5EF4-FFF2-40B4-BE49-F238E27FC236}">
                    <a16:creationId xmlns:a16="http://schemas.microsoft.com/office/drawing/2014/main" id="{D3B96504-F9C4-A459-10CD-A1927F1919B0}"/>
                  </a:ext>
                </a:extLst>
              </p:cNvPr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8">
                <a:extLst>
                  <a:ext uri="{FF2B5EF4-FFF2-40B4-BE49-F238E27FC236}">
                    <a16:creationId xmlns:a16="http://schemas.microsoft.com/office/drawing/2014/main" id="{2954EB91-E36C-293E-B034-F62C44034828}"/>
                  </a:ext>
                </a:extLst>
              </p:cNvPr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746;p44">
            <a:extLst>
              <a:ext uri="{FF2B5EF4-FFF2-40B4-BE49-F238E27FC236}">
                <a16:creationId xmlns:a16="http://schemas.microsoft.com/office/drawing/2014/main" id="{278D56B0-FA42-FAB2-0C89-093A96652AA6}"/>
              </a:ext>
            </a:extLst>
          </p:cNvPr>
          <p:cNvSpPr txBox="1">
            <a:spLocks/>
          </p:cNvSpPr>
          <p:nvPr/>
        </p:nvSpPr>
        <p:spPr>
          <a:xfrm>
            <a:off x="528085" y="118706"/>
            <a:ext cx="8309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en-GB"/>
              <a:t>KẾT QUẢ KIỂM SOÁT AN NINH</a:t>
            </a:r>
          </a:p>
        </p:txBody>
      </p:sp>
      <p:sp>
        <p:nvSpPr>
          <p:cNvPr id="18" name="Google Shape;1533;p39">
            <a:extLst>
              <a:ext uri="{FF2B5EF4-FFF2-40B4-BE49-F238E27FC236}">
                <a16:creationId xmlns:a16="http://schemas.microsoft.com/office/drawing/2014/main" id="{CBE67DF6-F8A8-3530-3F68-6E93581011BD}"/>
              </a:ext>
            </a:extLst>
          </p:cNvPr>
          <p:cNvSpPr txBox="1">
            <a:spLocks/>
          </p:cNvSpPr>
          <p:nvPr/>
        </p:nvSpPr>
        <p:spPr>
          <a:xfrm>
            <a:off x="912279" y="3778726"/>
            <a:ext cx="7319441" cy="833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>
                <a:latin typeface="Palatino Linotype" panose="02040502050505030304" pitchFamily="18" charset="0"/>
              </a:rPr>
              <a:t>Tương tự cho xác thực vân tay, sau khi đã thêm vân tay vào thành công thì tiến hành quét.</a:t>
            </a:r>
          </a:p>
          <a:p>
            <a:pPr marL="0" indent="0" algn="just">
              <a:lnSpc>
                <a:spcPct val="150000"/>
              </a:lnSpc>
            </a:pPr>
            <a:r>
              <a:rPr lang="en-US">
                <a:latin typeface="Palatino Linotype" panose="02040502050505030304" pitchFamily="18" charset="0"/>
              </a:rPr>
              <a:t>Nếu xác thực thành công thì servo cũng sẽ được kích hoạt để minh họa cho việc mở cổng.</a:t>
            </a:r>
            <a:endParaRPr lang="en-GB">
              <a:latin typeface="Palatino Linotype" panose="0204050205050503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D77BF2-8BB1-091A-6377-8C4AE7D5402E}"/>
              </a:ext>
            </a:extLst>
          </p:cNvPr>
          <p:cNvGrpSpPr/>
          <p:nvPr/>
        </p:nvGrpSpPr>
        <p:grpSpPr>
          <a:xfrm>
            <a:off x="2694174" y="691406"/>
            <a:ext cx="3755652" cy="3169637"/>
            <a:chOff x="2769336" y="836086"/>
            <a:chExt cx="3569496" cy="302495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3CBC9C-B9F4-70ED-5781-A9A635C11860}"/>
                </a:ext>
              </a:extLst>
            </p:cNvPr>
            <p:cNvSpPr txBox="1"/>
            <p:nvPr/>
          </p:nvSpPr>
          <p:spPr>
            <a:xfrm>
              <a:off x="2950038" y="3584044"/>
              <a:ext cx="3264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 ảnh thể hiện việc xác thực RFID thành công</a:t>
              </a:r>
              <a:endParaRPr lang="en-GB" sz="12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DBB750-E20E-1AD4-C2A8-BCCED2304508}"/>
                </a:ext>
              </a:extLst>
            </p:cNvPr>
            <p:cNvGrpSpPr/>
            <p:nvPr/>
          </p:nvGrpSpPr>
          <p:grpSpPr>
            <a:xfrm>
              <a:off x="2769336" y="836086"/>
              <a:ext cx="3569496" cy="2731770"/>
              <a:chOff x="1935161" y="422910"/>
              <a:chExt cx="5307958" cy="4354830"/>
            </a:xfrm>
          </p:grpSpPr>
          <p:pic>
            <p:nvPicPr>
              <p:cNvPr id="3" name="Picture 2" descr="A hand holding a small electronic device&#10;&#10;AI-generated content may be incorrect.">
                <a:extLst>
                  <a:ext uri="{FF2B5EF4-FFF2-40B4-BE49-F238E27FC236}">
                    <a16:creationId xmlns:a16="http://schemas.microsoft.com/office/drawing/2014/main" id="{09C5C49C-85AA-CD1F-3521-481CBDBB1C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87" t="31084" r="24709" b="7786"/>
              <a:stretch/>
            </p:blipFill>
            <p:spPr bwMode="auto">
              <a:xfrm>
                <a:off x="1935161" y="422910"/>
                <a:ext cx="2612383" cy="435483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4" name="Picture 3" descr="A hand holding a small electronic device&#10;&#10;AI-generated content may be incorrect.">
                <a:extLst>
                  <a:ext uri="{FF2B5EF4-FFF2-40B4-BE49-F238E27FC236}">
                    <a16:creationId xmlns:a16="http://schemas.microsoft.com/office/drawing/2014/main" id="{97618429-61CA-2B96-42F0-ECF2693167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117" t="29459" r="25031" b="10741"/>
              <a:stretch/>
            </p:blipFill>
            <p:spPr bwMode="auto">
              <a:xfrm>
                <a:off x="4630736" y="422910"/>
                <a:ext cx="2612383" cy="435483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540103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1" name="Google Shape;1951;p49"/>
          <p:cNvGrpSpPr/>
          <p:nvPr/>
        </p:nvGrpSpPr>
        <p:grpSpPr>
          <a:xfrm>
            <a:off x="-2662126" y="-2997151"/>
            <a:ext cx="6191222" cy="6569036"/>
            <a:chOff x="-1238838" y="-2814271"/>
            <a:chExt cx="6191222" cy="6569036"/>
          </a:xfrm>
        </p:grpSpPr>
        <p:pic>
          <p:nvPicPr>
            <p:cNvPr id="1952" name="Google Shape;1952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3" name="Google Shape;1953;p49"/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4" name="Google Shape;1954;p49"/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/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7" name="Google Shape;1957;p49"/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8" name="Google Shape;1958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0" name="Google Shape;1960;p49"/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1" name="Google Shape;1961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3" name="Google Shape;1963;p49"/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4" name="Google Shape;1964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6" name="Google Shape;1966;p49"/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7" name="Google Shape;1967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9" name="Google Shape;1969;p49"/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70" name="Google Shape;1970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972" name="Google Shape;1972;p49"/>
          <p:cNvGrpSpPr/>
          <p:nvPr/>
        </p:nvGrpSpPr>
        <p:grpSpPr>
          <a:xfrm>
            <a:off x="4571996" y="2268220"/>
            <a:ext cx="5022035" cy="4764449"/>
            <a:chOff x="4571996" y="2268220"/>
            <a:chExt cx="5022035" cy="4764449"/>
          </a:xfrm>
        </p:grpSpPr>
        <p:pic>
          <p:nvPicPr>
            <p:cNvPr id="1973" name="Google Shape;1973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4" name="Google Shape;1974;p49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975" name="Google Shape;1975;p49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976" name="Google Shape;1976;p49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49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8" name="Google Shape;1978;p49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979" name="Google Shape;1979;p49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49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49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2" name="Google Shape;1982;p49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983" name="Google Shape;1983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84" name="Google Shape;1984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85" name="Google Shape;1985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86" name="Google Shape;1986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7" name="Google Shape;1987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8" name="Google Shape;1988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9" name="Google Shape;1989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0" name="Google Shape;1990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991" name="Google Shape;1991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2" name="Google Shape;1992;p49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993" name="Google Shape;1993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94" name="Google Shape;1994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95" name="Google Shape;1995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96" name="Google Shape;1996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7" name="Google Shape;1997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8" name="Google Shape;1998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9" name="Google Shape;1999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0" name="Google Shape;2000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01" name="Google Shape;2001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2" name="Google Shape;2002;p49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003" name="Google Shape;2003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004" name="Google Shape;2004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05" name="Google Shape;2005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6" name="Google Shape;2006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7" name="Google Shape;2007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8" name="Google Shape;2008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9" name="Google Shape;2009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10" name="Google Shape;2010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11" name="Google Shape;2011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2" name="Google Shape;2012;p49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013" name="Google Shape;2013;p49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49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15" name="Google Shape;2015;p49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016" name="Google Shape;2016;p4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8" name="Google Shape;2018;p49"/>
          <p:cNvGrpSpPr/>
          <p:nvPr/>
        </p:nvGrpSpPr>
        <p:grpSpPr>
          <a:xfrm>
            <a:off x="-1204565" y="675550"/>
            <a:ext cx="5944442" cy="134100"/>
            <a:chOff x="774450" y="3019701"/>
            <a:chExt cx="5944442" cy="134100"/>
          </a:xfrm>
        </p:grpSpPr>
        <p:sp>
          <p:nvSpPr>
            <p:cNvPr id="2019" name="Google Shape;2019;p49"/>
            <p:cNvSpPr/>
            <p:nvPr/>
          </p:nvSpPr>
          <p:spPr>
            <a:xfrm>
              <a:off x="6584792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20" name="Google Shape;2020;p49"/>
            <p:cNvCxnSpPr/>
            <p:nvPr/>
          </p:nvCxnSpPr>
          <p:spPr>
            <a:xfrm>
              <a:off x="774450" y="3086750"/>
              <a:ext cx="5848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21" name="Google Shape;2021;p49"/>
            <p:cNvSpPr/>
            <p:nvPr/>
          </p:nvSpPr>
          <p:spPr>
            <a:xfrm>
              <a:off x="6614904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0" name="Google Shape;1950;p49"/>
          <p:cNvSpPr txBox="1">
            <a:spLocks noGrp="1"/>
          </p:cNvSpPr>
          <p:nvPr>
            <p:ph type="title"/>
          </p:nvPr>
        </p:nvSpPr>
        <p:spPr>
          <a:xfrm>
            <a:off x="816696" y="233525"/>
            <a:ext cx="5849659" cy="6215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KẾT QUẢ TRÊN WEB</a:t>
            </a:r>
            <a:endParaRPr sz="3000"/>
          </a:p>
        </p:txBody>
      </p:sp>
      <p:sp>
        <p:nvSpPr>
          <p:cNvPr id="5" name="Google Shape;1533;p39">
            <a:extLst>
              <a:ext uri="{FF2B5EF4-FFF2-40B4-BE49-F238E27FC236}">
                <a16:creationId xmlns:a16="http://schemas.microsoft.com/office/drawing/2014/main" id="{2E862E90-D2F5-8D44-7D56-3C0E4256DB10}"/>
              </a:ext>
            </a:extLst>
          </p:cNvPr>
          <p:cNvSpPr txBox="1">
            <a:spLocks/>
          </p:cNvSpPr>
          <p:nvPr/>
        </p:nvSpPr>
        <p:spPr>
          <a:xfrm>
            <a:off x="6087829" y="988280"/>
            <a:ext cx="2325108" cy="349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>
                <a:latin typeface="Palatino Linotype" panose="02040502050505030304" pitchFamily="18" charset="0"/>
              </a:rPr>
              <a:t>Giao diện dashboard giám sát thông số tổng quát của trang trại.</a:t>
            </a:r>
          </a:p>
          <a:p>
            <a:pPr marL="0" indent="0" algn="just">
              <a:lnSpc>
                <a:spcPct val="150000"/>
              </a:lnSpc>
            </a:pPr>
            <a:r>
              <a:rPr lang="en-GB">
                <a:latin typeface="Palatino Linotype" panose="02040502050505030304" pitchFamily="18" charset="0"/>
              </a:rPr>
              <a:t>Từ biểu đồ có thể rút ra nhận xét, đánh giá các giá trị.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2B207E-177B-DB52-AB48-EFD18807F325}"/>
              </a:ext>
            </a:extLst>
          </p:cNvPr>
          <p:cNvGrpSpPr/>
          <p:nvPr/>
        </p:nvGrpSpPr>
        <p:grpSpPr>
          <a:xfrm>
            <a:off x="594596" y="998645"/>
            <a:ext cx="5333365" cy="3857745"/>
            <a:chOff x="594596" y="998645"/>
            <a:chExt cx="5333365" cy="3857745"/>
          </a:xfrm>
        </p:grpSpPr>
        <p:pic>
          <p:nvPicPr>
            <p:cNvPr id="2" name="Picture 1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AF3410DD-1575-CA7C-776A-48484BF2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596" y="998645"/>
              <a:ext cx="5326380" cy="2110105"/>
            </a:xfrm>
            <a:prstGeom prst="rect">
              <a:avLst/>
            </a:prstGeom>
          </p:spPr>
        </p:pic>
        <p:pic>
          <p:nvPicPr>
            <p:cNvPr id="3" name="Picture 2" descr="A screenshot of a graph&#10;&#10;AI-generated content may be incorrect.">
              <a:extLst>
                <a:ext uri="{FF2B5EF4-FFF2-40B4-BE49-F238E27FC236}">
                  <a16:creationId xmlns:a16="http://schemas.microsoft.com/office/drawing/2014/main" id="{AE1DDA62-221F-767D-FACF-0CFF139B1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" t="480"/>
            <a:stretch/>
          </p:blipFill>
          <p:spPr bwMode="auto">
            <a:xfrm>
              <a:off x="597771" y="3110655"/>
              <a:ext cx="5330190" cy="15271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3F0E2C-F52A-6105-1A62-69A5A99F38B9}"/>
                </a:ext>
              </a:extLst>
            </p:cNvPr>
            <p:cNvSpPr txBox="1"/>
            <p:nvPr/>
          </p:nvSpPr>
          <p:spPr>
            <a:xfrm>
              <a:off x="1669232" y="4579391"/>
              <a:ext cx="31710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 ảnh dashboard giám sát của TRANG CHỦ</a:t>
              </a:r>
              <a:endParaRPr lang="en-GB" sz="12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9">
          <a:extLst>
            <a:ext uri="{FF2B5EF4-FFF2-40B4-BE49-F238E27FC236}">
              <a16:creationId xmlns:a16="http://schemas.microsoft.com/office/drawing/2014/main" id="{C23EDBC8-A1F0-DF0C-6078-1B9E55718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1" name="Google Shape;1951;p49">
            <a:extLst>
              <a:ext uri="{FF2B5EF4-FFF2-40B4-BE49-F238E27FC236}">
                <a16:creationId xmlns:a16="http://schemas.microsoft.com/office/drawing/2014/main" id="{D1399A39-4AD1-7C63-AAA1-6DB414C3F4E3}"/>
              </a:ext>
            </a:extLst>
          </p:cNvPr>
          <p:cNvGrpSpPr/>
          <p:nvPr/>
        </p:nvGrpSpPr>
        <p:grpSpPr>
          <a:xfrm>
            <a:off x="-2662126" y="-2997151"/>
            <a:ext cx="6191222" cy="6569036"/>
            <a:chOff x="-1238838" y="-2814271"/>
            <a:chExt cx="6191222" cy="6569036"/>
          </a:xfrm>
        </p:grpSpPr>
        <p:pic>
          <p:nvPicPr>
            <p:cNvPr id="1952" name="Google Shape;1952;p49">
              <a:extLst>
                <a:ext uri="{FF2B5EF4-FFF2-40B4-BE49-F238E27FC236}">
                  <a16:creationId xmlns:a16="http://schemas.microsoft.com/office/drawing/2014/main" id="{062E621F-7A15-F3BE-6330-A26B258082F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3" name="Google Shape;1953;p49">
              <a:extLst>
                <a:ext uri="{FF2B5EF4-FFF2-40B4-BE49-F238E27FC236}">
                  <a16:creationId xmlns:a16="http://schemas.microsoft.com/office/drawing/2014/main" id="{DCDD30B0-3A68-7CF4-5FC6-E41EA32E2540}"/>
                </a:ext>
              </a:extLst>
            </p:cNvPr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4" name="Google Shape;1954;p49">
                <a:extLst>
                  <a:ext uri="{FF2B5EF4-FFF2-40B4-BE49-F238E27FC236}">
                    <a16:creationId xmlns:a16="http://schemas.microsoft.com/office/drawing/2014/main" id="{D86D94B5-AB12-8AA2-2C54-46C06D596755}"/>
                  </a:ext>
                </a:extLst>
              </p:cNvPr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>
                <a:extLst>
                  <a:ext uri="{FF2B5EF4-FFF2-40B4-BE49-F238E27FC236}">
                    <a16:creationId xmlns:a16="http://schemas.microsoft.com/office/drawing/2014/main" id="{31084833-395C-6188-4428-4859C1570DF6}"/>
                  </a:ext>
                </a:extLst>
              </p:cNvPr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>
                <a:extLst>
                  <a:ext uri="{FF2B5EF4-FFF2-40B4-BE49-F238E27FC236}">
                    <a16:creationId xmlns:a16="http://schemas.microsoft.com/office/drawing/2014/main" id="{D1773D7A-67A2-4A67-CF15-B2726FA1213A}"/>
                  </a:ext>
                </a:extLst>
              </p:cNvPr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7" name="Google Shape;1957;p49">
                <a:extLst>
                  <a:ext uri="{FF2B5EF4-FFF2-40B4-BE49-F238E27FC236}">
                    <a16:creationId xmlns:a16="http://schemas.microsoft.com/office/drawing/2014/main" id="{BEE96894-649C-2703-8CED-A20C3E0CEF5B}"/>
                  </a:ext>
                </a:extLst>
              </p:cNvPr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8" name="Google Shape;1958;p49">
                  <a:extLst>
                    <a:ext uri="{FF2B5EF4-FFF2-40B4-BE49-F238E27FC236}">
                      <a16:creationId xmlns:a16="http://schemas.microsoft.com/office/drawing/2014/main" id="{8227A211-1EFC-9664-1102-5F05230928EF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49">
                  <a:extLst>
                    <a:ext uri="{FF2B5EF4-FFF2-40B4-BE49-F238E27FC236}">
                      <a16:creationId xmlns:a16="http://schemas.microsoft.com/office/drawing/2014/main" id="{EAD7B59A-CDA0-25A1-036F-CA88D332C688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0" name="Google Shape;1960;p49">
                <a:extLst>
                  <a:ext uri="{FF2B5EF4-FFF2-40B4-BE49-F238E27FC236}">
                    <a16:creationId xmlns:a16="http://schemas.microsoft.com/office/drawing/2014/main" id="{0BA2FA7B-4F0B-782A-2B65-385A54D6A74D}"/>
                  </a:ext>
                </a:extLst>
              </p:cNvPr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1" name="Google Shape;1961;p49">
                  <a:extLst>
                    <a:ext uri="{FF2B5EF4-FFF2-40B4-BE49-F238E27FC236}">
                      <a16:creationId xmlns:a16="http://schemas.microsoft.com/office/drawing/2014/main" id="{642910CC-5CB6-C762-66F3-1DDF8DB3E519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49">
                  <a:extLst>
                    <a:ext uri="{FF2B5EF4-FFF2-40B4-BE49-F238E27FC236}">
                      <a16:creationId xmlns:a16="http://schemas.microsoft.com/office/drawing/2014/main" id="{1CA5A264-A4E2-1BFC-4895-8181540F1820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3" name="Google Shape;1963;p49">
                <a:extLst>
                  <a:ext uri="{FF2B5EF4-FFF2-40B4-BE49-F238E27FC236}">
                    <a16:creationId xmlns:a16="http://schemas.microsoft.com/office/drawing/2014/main" id="{A3985C1B-ED44-D386-A11E-D0B5F87435A7}"/>
                  </a:ext>
                </a:extLst>
              </p:cNvPr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4" name="Google Shape;1964;p49">
                  <a:extLst>
                    <a:ext uri="{FF2B5EF4-FFF2-40B4-BE49-F238E27FC236}">
                      <a16:creationId xmlns:a16="http://schemas.microsoft.com/office/drawing/2014/main" id="{993D8DC0-86CB-163C-E388-639A04213C3C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49">
                  <a:extLst>
                    <a:ext uri="{FF2B5EF4-FFF2-40B4-BE49-F238E27FC236}">
                      <a16:creationId xmlns:a16="http://schemas.microsoft.com/office/drawing/2014/main" id="{80EB67C1-53E3-F0E5-18A9-E0C073DFCBC3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6" name="Google Shape;1966;p49">
                <a:extLst>
                  <a:ext uri="{FF2B5EF4-FFF2-40B4-BE49-F238E27FC236}">
                    <a16:creationId xmlns:a16="http://schemas.microsoft.com/office/drawing/2014/main" id="{3AEEEFEA-4522-2430-CE9C-40D77F83D260}"/>
                  </a:ext>
                </a:extLst>
              </p:cNvPr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7" name="Google Shape;1967;p49">
                  <a:extLst>
                    <a:ext uri="{FF2B5EF4-FFF2-40B4-BE49-F238E27FC236}">
                      <a16:creationId xmlns:a16="http://schemas.microsoft.com/office/drawing/2014/main" id="{E654F246-8D5E-6B6E-B3C2-B27A66DFD952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49">
                  <a:extLst>
                    <a:ext uri="{FF2B5EF4-FFF2-40B4-BE49-F238E27FC236}">
                      <a16:creationId xmlns:a16="http://schemas.microsoft.com/office/drawing/2014/main" id="{86CD754F-D1DC-45EF-68B0-AEBDB97A3A5E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9" name="Google Shape;1969;p49">
                <a:extLst>
                  <a:ext uri="{FF2B5EF4-FFF2-40B4-BE49-F238E27FC236}">
                    <a16:creationId xmlns:a16="http://schemas.microsoft.com/office/drawing/2014/main" id="{3DD707A0-FB94-15E7-238B-8B4A86381261}"/>
                  </a:ext>
                </a:extLst>
              </p:cNvPr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70" name="Google Shape;1970;p49">
                  <a:extLst>
                    <a:ext uri="{FF2B5EF4-FFF2-40B4-BE49-F238E27FC236}">
                      <a16:creationId xmlns:a16="http://schemas.microsoft.com/office/drawing/2014/main" id="{1FD1B9DA-6E20-90B9-1CC6-CCFFB343E288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49">
                  <a:extLst>
                    <a:ext uri="{FF2B5EF4-FFF2-40B4-BE49-F238E27FC236}">
                      <a16:creationId xmlns:a16="http://schemas.microsoft.com/office/drawing/2014/main" id="{43B42A26-7CE2-F0C5-43AC-18A0126A17EE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972" name="Google Shape;1972;p49">
            <a:extLst>
              <a:ext uri="{FF2B5EF4-FFF2-40B4-BE49-F238E27FC236}">
                <a16:creationId xmlns:a16="http://schemas.microsoft.com/office/drawing/2014/main" id="{E6291D62-BAFE-BE83-5030-F25B078DFA75}"/>
              </a:ext>
            </a:extLst>
          </p:cNvPr>
          <p:cNvGrpSpPr/>
          <p:nvPr/>
        </p:nvGrpSpPr>
        <p:grpSpPr>
          <a:xfrm>
            <a:off x="4571996" y="2268220"/>
            <a:ext cx="5022035" cy="4764449"/>
            <a:chOff x="4571996" y="2268220"/>
            <a:chExt cx="5022035" cy="4764449"/>
          </a:xfrm>
        </p:grpSpPr>
        <p:pic>
          <p:nvPicPr>
            <p:cNvPr id="1973" name="Google Shape;1973;p49">
              <a:extLst>
                <a:ext uri="{FF2B5EF4-FFF2-40B4-BE49-F238E27FC236}">
                  <a16:creationId xmlns:a16="http://schemas.microsoft.com/office/drawing/2014/main" id="{58F970B1-B4F1-F96A-C67B-DB1B36E176F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4" name="Google Shape;1974;p49">
              <a:extLst>
                <a:ext uri="{FF2B5EF4-FFF2-40B4-BE49-F238E27FC236}">
                  <a16:creationId xmlns:a16="http://schemas.microsoft.com/office/drawing/2014/main" id="{BE552E7F-D0CF-C2EF-FF2B-D7417E59C698}"/>
                </a:ext>
              </a:extLst>
            </p:cNvPr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975" name="Google Shape;1975;p49">
                <a:extLst>
                  <a:ext uri="{FF2B5EF4-FFF2-40B4-BE49-F238E27FC236}">
                    <a16:creationId xmlns:a16="http://schemas.microsoft.com/office/drawing/2014/main" id="{A3CD516F-D32B-8399-8A8B-1247BA9E39EF}"/>
                  </a:ext>
                </a:extLst>
              </p:cNvPr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976" name="Google Shape;1976;p49">
                  <a:extLst>
                    <a:ext uri="{FF2B5EF4-FFF2-40B4-BE49-F238E27FC236}">
                      <a16:creationId xmlns:a16="http://schemas.microsoft.com/office/drawing/2014/main" id="{F031CEC7-E951-7B2B-F845-E5AA0A12640A}"/>
                    </a:ext>
                  </a:extLst>
                </p:cNvPr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49">
                  <a:extLst>
                    <a:ext uri="{FF2B5EF4-FFF2-40B4-BE49-F238E27FC236}">
                      <a16:creationId xmlns:a16="http://schemas.microsoft.com/office/drawing/2014/main" id="{AE6DEB32-565F-7F6E-F259-CBEF5C05998A}"/>
                    </a:ext>
                  </a:extLst>
                </p:cNvPr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8" name="Google Shape;1978;p49">
                <a:extLst>
                  <a:ext uri="{FF2B5EF4-FFF2-40B4-BE49-F238E27FC236}">
                    <a16:creationId xmlns:a16="http://schemas.microsoft.com/office/drawing/2014/main" id="{18F071B3-0577-FA57-8D92-8983AE58AEB9}"/>
                  </a:ext>
                </a:extLst>
              </p:cNvPr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979" name="Google Shape;1979;p49">
                  <a:extLst>
                    <a:ext uri="{FF2B5EF4-FFF2-40B4-BE49-F238E27FC236}">
                      <a16:creationId xmlns:a16="http://schemas.microsoft.com/office/drawing/2014/main" id="{DD916F8F-AF6A-878E-CC46-C86729E2D8FA}"/>
                    </a:ext>
                  </a:extLst>
                </p:cNvPr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49">
                  <a:extLst>
                    <a:ext uri="{FF2B5EF4-FFF2-40B4-BE49-F238E27FC236}">
                      <a16:creationId xmlns:a16="http://schemas.microsoft.com/office/drawing/2014/main" id="{5664B534-321F-5B74-1E23-201C8C887ABE}"/>
                    </a:ext>
                  </a:extLst>
                </p:cNvPr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49">
                  <a:extLst>
                    <a:ext uri="{FF2B5EF4-FFF2-40B4-BE49-F238E27FC236}">
                      <a16:creationId xmlns:a16="http://schemas.microsoft.com/office/drawing/2014/main" id="{EEA4EDC9-51CF-A795-B855-9072C250EC2E}"/>
                    </a:ext>
                  </a:extLst>
                </p:cNvPr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2" name="Google Shape;1982;p49">
                <a:extLst>
                  <a:ext uri="{FF2B5EF4-FFF2-40B4-BE49-F238E27FC236}">
                    <a16:creationId xmlns:a16="http://schemas.microsoft.com/office/drawing/2014/main" id="{136198D9-C132-D131-1D53-BF36C4849883}"/>
                  </a:ext>
                </a:extLst>
              </p:cNvPr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983" name="Google Shape;1983;p49">
                  <a:extLst>
                    <a:ext uri="{FF2B5EF4-FFF2-40B4-BE49-F238E27FC236}">
                      <a16:creationId xmlns:a16="http://schemas.microsoft.com/office/drawing/2014/main" id="{3A54A2BD-D626-189C-CAEB-396BA85B43E5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84" name="Google Shape;1984;p49">
                    <a:extLst>
                      <a:ext uri="{FF2B5EF4-FFF2-40B4-BE49-F238E27FC236}">
                        <a16:creationId xmlns:a16="http://schemas.microsoft.com/office/drawing/2014/main" id="{076B7CFB-26C0-1712-CF6B-5D75AF670F5D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85" name="Google Shape;1985;p49">
                    <a:extLst>
                      <a:ext uri="{FF2B5EF4-FFF2-40B4-BE49-F238E27FC236}">
                        <a16:creationId xmlns:a16="http://schemas.microsoft.com/office/drawing/2014/main" id="{A6E95911-16A4-4EDE-E0B2-4AAAEA1E6670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86" name="Google Shape;1986;p49">
                      <a:extLst>
                        <a:ext uri="{FF2B5EF4-FFF2-40B4-BE49-F238E27FC236}">
                          <a16:creationId xmlns:a16="http://schemas.microsoft.com/office/drawing/2014/main" id="{BDC6A5A0-F01A-B081-07A1-4899893D9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7" name="Google Shape;1987;p49">
                      <a:extLst>
                        <a:ext uri="{FF2B5EF4-FFF2-40B4-BE49-F238E27FC236}">
                          <a16:creationId xmlns:a16="http://schemas.microsoft.com/office/drawing/2014/main" id="{8A5EC18A-72D4-E649-0B46-AF9822644C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8" name="Google Shape;1988;p49">
                      <a:extLst>
                        <a:ext uri="{FF2B5EF4-FFF2-40B4-BE49-F238E27FC236}">
                          <a16:creationId xmlns:a16="http://schemas.microsoft.com/office/drawing/2014/main" id="{3573CB87-3864-8EA3-B3CB-98734B68DB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9" name="Google Shape;1989;p49">
                      <a:extLst>
                        <a:ext uri="{FF2B5EF4-FFF2-40B4-BE49-F238E27FC236}">
                          <a16:creationId xmlns:a16="http://schemas.microsoft.com/office/drawing/2014/main" id="{B5319310-E8FA-28E9-FF5A-EC400DF1B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0" name="Google Shape;1990;p49">
                      <a:extLst>
                        <a:ext uri="{FF2B5EF4-FFF2-40B4-BE49-F238E27FC236}">
                          <a16:creationId xmlns:a16="http://schemas.microsoft.com/office/drawing/2014/main" id="{15497F38-0321-011A-B03D-FC598AF644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991" name="Google Shape;1991;p49">
                  <a:extLst>
                    <a:ext uri="{FF2B5EF4-FFF2-40B4-BE49-F238E27FC236}">
                      <a16:creationId xmlns:a16="http://schemas.microsoft.com/office/drawing/2014/main" id="{BC8C4561-16BF-D97F-A279-1CB44A66D934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2" name="Google Shape;1992;p49">
                <a:extLst>
                  <a:ext uri="{FF2B5EF4-FFF2-40B4-BE49-F238E27FC236}">
                    <a16:creationId xmlns:a16="http://schemas.microsoft.com/office/drawing/2014/main" id="{960BB2FC-5096-9301-3A6A-CE897E5DA39C}"/>
                  </a:ext>
                </a:extLst>
              </p:cNvPr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993" name="Google Shape;1993;p49">
                  <a:extLst>
                    <a:ext uri="{FF2B5EF4-FFF2-40B4-BE49-F238E27FC236}">
                      <a16:creationId xmlns:a16="http://schemas.microsoft.com/office/drawing/2014/main" id="{EDB28D0C-D54A-B9D4-3A23-EC97372931D9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94" name="Google Shape;1994;p49">
                    <a:extLst>
                      <a:ext uri="{FF2B5EF4-FFF2-40B4-BE49-F238E27FC236}">
                        <a16:creationId xmlns:a16="http://schemas.microsoft.com/office/drawing/2014/main" id="{6A5C0265-8C46-8853-970C-F3C4ADF83678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95" name="Google Shape;1995;p49">
                    <a:extLst>
                      <a:ext uri="{FF2B5EF4-FFF2-40B4-BE49-F238E27FC236}">
                        <a16:creationId xmlns:a16="http://schemas.microsoft.com/office/drawing/2014/main" id="{00F23FCC-BE22-FA4F-13F2-3395BFCC6171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96" name="Google Shape;1996;p49">
                      <a:extLst>
                        <a:ext uri="{FF2B5EF4-FFF2-40B4-BE49-F238E27FC236}">
                          <a16:creationId xmlns:a16="http://schemas.microsoft.com/office/drawing/2014/main" id="{6C37ADA0-11FE-BDD2-F052-A55F611167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7" name="Google Shape;1997;p49">
                      <a:extLst>
                        <a:ext uri="{FF2B5EF4-FFF2-40B4-BE49-F238E27FC236}">
                          <a16:creationId xmlns:a16="http://schemas.microsoft.com/office/drawing/2014/main" id="{1BBAF063-A846-3FAA-A602-D6F132AF4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8" name="Google Shape;1998;p49">
                      <a:extLst>
                        <a:ext uri="{FF2B5EF4-FFF2-40B4-BE49-F238E27FC236}">
                          <a16:creationId xmlns:a16="http://schemas.microsoft.com/office/drawing/2014/main" id="{2A0AD2FA-7278-8493-F991-7F40923818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9" name="Google Shape;1999;p49">
                      <a:extLst>
                        <a:ext uri="{FF2B5EF4-FFF2-40B4-BE49-F238E27FC236}">
                          <a16:creationId xmlns:a16="http://schemas.microsoft.com/office/drawing/2014/main" id="{D90CB8BD-DB86-FCFC-CBF9-F854D0BBD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0" name="Google Shape;2000;p49">
                      <a:extLst>
                        <a:ext uri="{FF2B5EF4-FFF2-40B4-BE49-F238E27FC236}">
                          <a16:creationId xmlns:a16="http://schemas.microsoft.com/office/drawing/2014/main" id="{11F7E169-14AB-2F1D-8E33-5648912D4A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01" name="Google Shape;2001;p49">
                  <a:extLst>
                    <a:ext uri="{FF2B5EF4-FFF2-40B4-BE49-F238E27FC236}">
                      <a16:creationId xmlns:a16="http://schemas.microsoft.com/office/drawing/2014/main" id="{7E3D0654-B0A0-B268-22B4-3F675A456B4A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2" name="Google Shape;2002;p49">
                <a:extLst>
                  <a:ext uri="{FF2B5EF4-FFF2-40B4-BE49-F238E27FC236}">
                    <a16:creationId xmlns:a16="http://schemas.microsoft.com/office/drawing/2014/main" id="{4270F19D-8405-0B5B-5B86-89FE3E735FBC}"/>
                  </a:ext>
                </a:extLst>
              </p:cNvPr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003" name="Google Shape;2003;p49">
                  <a:extLst>
                    <a:ext uri="{FF2B5EF4-FFF2-40B4-BE49-F238E27FC236}">
                      <a16:creationId xmlns:a16="http://schemas.microsoft.com/office/drawing/2014/main" id="{4A96D15A-DABC-3BDA-B16F-8081D349DF91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004" name="Google Shape;2004;p49">
                    <a:extLst>
                      <a:ext uri="{FF2B5EF4-FFF2-40B4-BE49-F238E27FC236}">
                        <a16:creationId xmlns:a16="http://schemas.microsoft.com/office/drawing/2014/main" id="{3BCB98B0-EAFB-601A-B723-621EF7D8B542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05" name="Google Shape;2005;p49">
                    <a:extLst>
                      <a:ext uri="{FF2B5EF4-FFF2-40B4-BE49-F238E27FC236}">
                        <a16:creationId xmlns:a16="http://schemas.microsoft.com/office/drawing/2014/main" id="{F06E876C-0B41-D7C7-1DAF-0D72DB51D035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6" name="Google Shape;2006;p49">
                      <a:extLst>
                        <a:ext uri="{FF2B5EF4-FFF2-40B4-BE49-F238E27FC236}">
                          <a16:creationId xmlns:a16="http://schemas.microsoft.com/office/drawing/2014/main" id="{DEECEA57-5C78-D9EA-BACB-CCDF156A14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7" name="Google Shape;2007;p49">
                      <a:extLst>
                        <a:ext uri="{FF2B5EF4-FFF2-40B4-BE49-F238E27FC236}">
                          <a16:creationId xmlns:a16="http://schemas.microsoft.com/office/drawing/2014/main" id="{91919B8C-0B20-21F0-F60F-4B682B9268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8" name="Google Shape;2008;p49">
                      <a:extLst>
                        <a:ext uri="{FF2B5EF4-FFF2-40B4-BE49-F238E27FC236}">
                          <a16:creationId xmlns:a16="http://schemas.microsoft.com/office/drawing/2014/main" id="{A8ABDCD2-BB4D-A04C-C33F-FD36244ABD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9" name="Google Shape;2009;p49">
                      <a:extLst>
                        <a:ext uri="{FF2B5EF4-FFF2-40B4-BE49-F238E27FC236}">
                          <a16:creationId xmlns:a16="http://schemas.microsoft.com/office/drawing/2014/main" id="{642FB836-358C-BB0A-9B8D-9ED7C99993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10" name="Google Shape;2010;p49">
                      <a:extLst>
                        <a:ext uri="{FF2B5EF4-FFF2-40B4-BE49-F238E27FC236}">
                          <a16:creationId xmlns:a16="http://schemas.microsoft.com/office/drawing/2014/main" id="{60A285BF-6C96-908E-3758-F41BF40F29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11" name="Google Shape;2011;p49">
                  <a:extLst>
                    <a:ext uri="{FF2B5EF4-FFF2-40B4-BE49-F238E27FC236}">
                      <a16:creationId xmlns:a16="http://schemas.microsoft.com/office/drawing/2014/main" id="{E6ED0CFA-36E3-B8EE-0C2A-59DFD28BEFA0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2" name="Google Shape;2012;p49">
                <a:extLst>
                  <a:ext uri="{FF2B5EF4-FFF2-40B4-BE49-F238E27FC236}">
                    <a16:creationId xmlns:a16="http://schemas.microsoft.com/office/drawing/2014/main" id="{DC93E9E7-E4EA-F76F-2FAA-D7133D8CF31E}"/>
                  </a:ext>
                </a:extLst>
              </p:cNvPr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013" name="Google Shape;2013;p49">
                  <a:extLst>
                    <a:ext uri="{FF2B5EF4-FFF2-40B4-BE49-F238E27FC236}">
                      <a16:creationId xmlns:a16="http://schemas.microsoft.com/office/drawing/2014/main" id="{9EC884A8-9D1F-59D2-898A-12BCBB88977D}"/>
                    </a:ext>
                  </a:extLst>
                </p:cNvPr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49">
                  <a:extLst>
                    <a:ext uri="{FF2B5EF4-FFF2-40B4-BE49-F238E27FC236}">
                      <a16:creationId xmlns:a16="http://schemas.microsoft.com/office/drawing/2014/main" id="{BB9D3071-3510-A8DA-21E3-BCF826CF52EB}"/>
                    </a:ext>
                  </a:extLst>
                </p:cNvPr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15" name="Google Shape;2015;p49">
              <a:extLst>
                <a:ext uri="{FF2B5EF4-FFF2-40B4-BE49-F238E27FC236}">
                  <a16:creationId xmlns:a16="http://schemas.microsoft.com/office/drawing/2014/main" id="{C7E9D06E-2909-D9CD-FD0D-1EE023291627}"/>
                </a:ext>
              </a:extLst>
            </p:cNvPr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016" name="Google Shape;2016;p49">
                <a:extLst>
                  <a:ext uri="{FF2B5EF4-FFF2-40B4-BE49-F238E27FC236}">
                    <a16:creationId xmlns:a16="http://schemas.microsoft.com/office/drawing/2014/main" id="{D763DFA7-C5E8-D174-2229-2A1CC7F6AFF4}"/>
                  </a:ext>
                </a:extLst>
              </p:cNvPr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9">
                <a:extLst>
                  <a:ext uri="{FF2B5EF4-FFF2-40B4-BE49-F238E27FC236}">
                    <a16:creationId xmlns:a16="http://schemas.microsoft.com/office/drawing/2014/main" id="{CDCBCC44-9FDA-F409-4EB3-21B4BC9FD24E}"/>
                  </a:ext>
                </a:extLst>
              </p:cNvPr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8" name="Google Shape;2018;p49">
            <a:extLst>
              <a:ext uri="{FF2B5EF4-FFF2-40B4-BE49-F238E27FC236}">
                <a16:creationId xmlns:a16="http://schemas.microsoft.com/office/drawing/2014/main" id="{DEAC3FCA-F884-AA1C-D8DA-802EF191060B}"/>
              </a:ext>
            </a:extLst>
          </p:cNvPr>
          <p:cNvGrpSpPr/>
          <p:nvPr/>
        </p:nvGrpSpPr>
        <p:grpSpPr>
          <a:xfrm>
            <a:off x="-1204565" y="675550"/>
            <a:ext cx="5944442" cy="134100"/>
            <a:chOff x="774450" y="3019701"/>
            <a:chExt cx="5944442" cy="134100"/>
          </a:xfrm>
        </p:grpSpPr>
        <p:sp>
          <p:nvSpPr>
            <p:cNvPr id="2019" name="Google Shape;2019;p49">
              <a:extLst>
                <a:ext uri="{FF2B5EF4-FFF2-40B4-BE49-F238E27FC236}">
                  <a16:creationId xmlns:a16="http://schemas.microsoft.com/office/drawing/2014/main" id="{4E81B7AD-9ACB-FEB4-4F01-6C9B5D5D2484}"/>
                </a:ext>
              </a:extLst>
            </p:cNvPr>
            <p:cNvSpPr/>
            <p:nvPr/>
          </p:nvSpPr>
          <p:spPr>
            <a:xfrm>
              <a:off x="6584792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20" name="Google Shape;2020;p49">
              <a:extLst>
                <a:ext uri="{FF2B5EF4-FFF2-40B4-BE49-F238E27FC236}">
                  <a16:creationId xmlns:a16="http://schemas.microsoft.com/office/drawing/2014/main" id="{7CC87A74-28BE-6A85-84AB-4FBA8A106657}"/>
                </a:ext>
              </a:extLst>
            </p:cNvPr>
            <p:cNvCxnSpPr/>
            <p:nvPr/>
          </p:nvCxnSpPr>
          <p:spPr>
            <a:xfrm>
              <a:off x="774450" y="3086750"/>
              <a:ext cx="5848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21" name="Google Shape;2021;p49">
              <a:extLst>
                <a:ext uri="{FF2B5EF4-FFF2-40B4-BE49-F238E27FC236}">
                  <a16:creationId xmlns:a16="http://schemas.microsoft.com/office/drawing/2014/main" id="{0B2C1F23-B4B8-5993-4787-1FEF34B1F399}"/>
                </a:ext>
              </a:extLst>
            </p:cNvPr>
            <p:cNvSpPr/>
            <p:nvPr/>
          </p:nvSpPr>
          <p:spPr>
            <a:xfrm>
              <a:off x="6614904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0" name="Google Shape;1950;p49">
            <a:extLst>
              <a:ext uri="{FF2B5EF4-FFF2-40B4-BE49-F238E27FC236}">
                <a16:creationId xmlns:a16="http://schemas.microsoft.com/office/drawing/2014/main" id="{803DB1EF-3D26-E6FD-FDA9-2D396E2CB8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6696" y="233525"/>
            <a:ext cx="5849659" cy="6215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KẾT QUẢ TRÊN WEB</a:t>
            </a:r>
            <a:endParaRPr sz="3000"/>
          </a:p>
        </p:txBody>
      </p:sp>
      <p:sp>
        <p:nvSpPr>
          <p:cNvPr id="5" name="Google Shape;1533;p39">
            <a:extLst>
              <a:ext uri="{FF2B5EF4-FFF2-40B4-BE49-F238E27FC236}">
                <a16:creationId xmlns:a16="http://schemas.microsoft.com/office/drawing/2014/main" id="{D82185C9-0116-3DAB-D280-4B3D3E64150B}"/>
              </a:ext>
            </a:extLst>
          </p:cNvPr>
          <p:cNvSpPr txBox="1">
            <a:spLocks/>
          </p:cNvSpPr>
          <p:nvPr/>
        </p:nvSpPr>
        <p:spPr>
          <a:xfrm>
            <a:off x="5660825" y="903929"/>
            <a:ext cx="2590917" cy="349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>
                <a:latin typeface="Palatino Linotype" panose="02040502050505030304" pitchFamily="18" charset="0"/>
              </a:rPr>
              <a:t>Giao diện trang thông tin để xem được các thông tin chi tiết trong ngày, cập nhật các giá trị CAO/THẤP/TRUNG BÌNH nhằm xem xét có điều gì bất thường không.</a:t>
            </a:r>
          </a:p>
          <a:p>
            <a:pPr marL="0" indent="0" algn="just">
              <a:lnSpc>
                <a:spcPct val="150000"/>
              </a:lnSpc>
            </a:pPr>
            <a:endParaRPr lang="en-US">
              <a:latin typeface="Palatino Linotype" panose="02040502050505030304" pitchFamily="18" charset="0"/>
            </a:endParaRPr>
          </a:p>
          <a:p>
            <a:pPr marL="0" indent="0" algn="just">
              <a:lnSpc>
                <a:spcPct val="150000"/>
              </a:lnSpc>
            </a:pPr>
            <a:endParaRPr lang="en-GB">
              <a:latin typeface="Palatino Linotype" panose="0204050205050503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0EA22C1-1C86-AFED-1862-8DAC2FEF3D40}"/>
              </a:ext>
            </a:extLst>
          </p:cNvPr>
          <p:cNvGrpSpPr/>
          <p:nvPr/>
        </p:nvGrpSpPr>
        <p:grpSpPr>
          <a:xfrm>
            <a:off x="886895" y="839408"/>
            <a:ext cx="4699162" cy="4076898"/>
            <a:chOff x="594901" y="779492"/>
            <a:chExt cx="4699162" cy="40768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C3D8D1-FF59-CEF7-4A18-5D615E6087B1}"/>
                </a:ext>
              </a:extLst>
            </p:cNvPr>
            <p:cNvSpPr txBox="1"/>
            <p:nvPr/>
          </p:nvSpPr>
          <p:spPr>
            <a:xfrm>
              <a:off x="1231990" y="4579391"/>
              <a:ext cx="34900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 ảnh dashboard giám sát của trang THÔNG TIN</a:t>
              </a:r>
              <a:endParaRPr lang="en-GB" sz="12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57E74CE-9F26-CF43-69B4-4EA020D27B52}"/>
                </a:ext>
              </a:extLst>
            </p:cNvPr>
            <p:cNvGrpSpPr/>
            <p:nvPr/>
          </p:nvGrpSpPr>
          <p:grpSpPr>
            <a:xfrm>
              <a:off x="594901" y="779492"/>
              <a:ext cx="4699162" cy="3799899"/>
              <a:chOff x="1866900" y="286068"/>
              <a:chExt cx="5410200" cy="4571365"/>
            </a:xfrm>
          </p:grpSpPr>
          <p:pic>
            <p:nvPicPr>
              <p:cNvPr id="4" name="Picture 3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AC4A1B8E-0BE9-17FA-7C2F-FC8637E571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7695" y="286068"/>
                <a:ext cx="5399405" cy="2183130"/>
              </a:xfrm>
              <a:prstGeom prst="rect">
                <a:avLst/>
              </a:prstGeom>
            </p:spPr>
          </p:pic>
          <p:pic>
            <p:nvPicPr>
              <p:cNvPr id="7" name="Picture 6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CFEBDDC2-CEB6-9DAD-0819-990628734D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613"/>
              <a:stretch/>
            </p:blipFill>
            <p:spPr bwMode="auto">
              <a:xfrm>
                <a:off x="1866900" y="2468563"/>
                <a:ext cx="5387340" cy="238887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915256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080;p52">
            <a:extLst>
              <a:ext uri="{FF2B5EF4-FFF2-40B4-BE49-F238E27FC236}">
                <a16:creationId xmlns:a16="http://schemas.microsoft.com/office/drawing/2014/main" id="{A78B481C-AA07-4BBD-6319-F84514BFD7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KẾT LUẬN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D6D08-0F62-3C0F-C179-E68B7969ABDC}"/>
              </a:ext>
            </a:extLst>
          </p:cNvPr>
          <p:cNvSpPr txBox="1"/>
          <p:nvPr/>
        </p:nvSpPr>
        <p:spPr>
          <a:xfrm>
            <a:off x="1082041" y="1047454"/>
            <a:ext cx="6545579" cy="3048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>
                <a:latin typeface="Palatino Linotype" panose="02040502050505030304" pitchFamily="18" charset="0"/>
              </a:rPr>
              <a:t>Hệ thống gồm 3 node hoạt động ổn định và đúng chức năng: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>
                <a:latin typeface="Palatino Linotype" panose="02040502050505030304" pitchFamily="18" charset="0"/>
              </a:rPr>
              <a:t>Giám sát môi trường theo thời gian thực, truyền dữ liệu qua RF, đưa lên Firebase và Web.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>
                <a:latin typeface="Palatino Linotype" panose="02040502050505030304" pitchFamily="18" charset="0"/>
              </a:rPr>
              <a:t>Node cổng thực hiện xác thực đa phương thức: mật khẩu, RFID, vân tay.</a:t>
            </a:r>
          </a:p>
          <a:p>
            <a:pPr algn="just">
              <a:lnSpc>
                <a:spcPct val="200000"/>
              </a:lnSpc>
            </a:pPr>
            <a:r>
              <a:rPr lang="en-GB">
                <a:latin typeface="Palatino Linotype" panose="02040502050505030304" pitchFamily="18" charset="0"/>
              </a:rPr>
              <a:t>Độ trễ thấp, giá trị trung bình thực nghiệm khoảng 1 giây, vẫn đảm bảo đáp ứng được nhu cầu chăn nuôi.</a:t>
            </a:r>
          </a:p>
          <a:p>
            <a:pPr algn="just">
              <a:lnSpc>
                <a:spcPct val="200000"/>
              </a:lnSpc>
            </a:pPr>
            <a:r>
              <a:rPr lang="en-GB">
                <a:latin typeface="Palatino Linotype" panose="02040502050505030304" pitchFamily="18" charset="0"/>
              </a:rPr>
              <a:t>Đảm bảo được tính mở rộng cao: dễ thêm node, cảm biến.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51368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VÀ MỤC TIÊU</a:t>
            </a:r>
            <a:endParaRPr/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5CE810D-4009-3BAF-D282-71B57A144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991" y="1247158"/>
            <a:ext cx="7252009" cy="297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b="1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Mục tiêu</a:t>
            </a:r>
            <a:r>
              <a:rPr lang="en-GB">
                <a:effectLst/>
                <a:latin typeface="Palatino Linotype" panose="02040502050505030304" pitchFamily="18" charset="0"/>
                <a:ea typeface="Aptos" panose="020B0004020202020204" pitchFamily="34" charset="0"/>
              </a:rPr>
              <a:t>: Xây dựng hệ thống IoT thông minh cho trang trại heo, giám sát môi trường và kiểm soát an ninh</a:t>
            </a:r>
          </a:p>
          <a:p>
            <a:pPr marL="0" marR="0" lvl="0" indent="0" algn="just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GB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Bối</a:t>
            </a:r>
            <a:r>
              <a:rPr kumimoji="0" lang="en-GB" altLang="en-US" b="1" i="0" u="none" strike="noStrike" cap="none" normalizeH="0">
                <a:ln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 cảnh</a:t>
            </a:r>
            <a:r>
              <a:rPr kumimoji="0" lang="en-GB" altLang="en-US" b="0" i="0" u="none" strike="noStrike" cap="none" normalizeH="0">
                <a:ln>
                  <a:noFill/>
                </a:ln>
                <a:solidFill>
                  <a:schemeClr val="tx1"/>
                </a:solidFill>
                <a:latin typeface="Palatino Linotype" panose="02040502050505030304" pitchFamily="18" charset="0"/>
              </a:rPr>
              <a:t>: Sử dụng module RF thay thế cho </a:t>
            </a:r>
            <a:r>
              <a:rPr lang="en-GB" altLang="en-US">
                <a:solidFill>
                  <a:schemeClr val="tx1"/>
                </a:solidFill>
                <a:effectLst/>
                <a:latin typeface="Palatino Linotype" panose="02040502050505030304" pitchFamily="18" charset="0"/>
              </a:rPr>
              <a:t>WiFi ở khu vực nông thôn.</a:t>
            </a:r>
            <a:endParaRPr kumimoji="0" lang="en-GB" altLang="en-US" b="0" i="0" u="none" strike="noStrike" cap="none" normalizeH="0">
              <a:ln>
                <a:noFill/>
              </a:ln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 algn="just">
              <a:lnSpc>
                <a:spcPct val="170000"/>
              </a:lnSpc>
            </a:pPr>
            <a:r>
              <a:rPr lang="en-US" b="1">
                <a:latin typeface="Palatino Linotype" panose="02040502050505030304" pitchFamily="18" charset="0"/>
              </a:rPr>
              <a:t>Mục tiêu chính:</a:t>
            </a:r>
          </a:p>
          <a:p>
            <a:pPr marL="285750" indent="-28575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alatino Linotype" panose="02040502050505030304" pitchFamily="18" charset="0"/>
              </a:rPr>
              <a:t>Giám sát các thông số môi trường. </a:t>
            </a:r>
          </a:p>
          <a:p>
            <a:pPr marL="285750" indent="-28575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alatino Linotype" panose="02040502050505030304" pitchFamily="18" charset="0"/>
              </a:rPr>
              <a:t>Tối ưu chi phí với giao tiếp RF và kiến trúc node mở rộng.</a:t>
            </a:r>
          </a:p>
          <a:p>
            <a:pPr marL="285750" indent="-28575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alatino Linotype" panose="02040502050505030304" pitchFamily="18" charset="0"/>
              </a:rPr>
              <a:t>Hiển thị dữ liệu tại chỗ và hiển thị trên cơ sở dữ liệu Firebase</a:t>
            </a:r>
          </a:p>
          <a:p>
            <a:pPr marL="285750" indent="-28575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Palatino Linotype" panose="02040502050505030304" pitchFamily="18" charset="0"/>
              </a:rPr>
              <a:t>Kiểm tra ra vào với xác thực đa phương thức.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9">
          <a:extLst>
            <a:ext uri="{FF2B5EF4-FFF2-40B4-BE49-F238E27FC236}">
              <a16:creationId xmlns:a16="http://schemas.microsoft.com/office/drawing/2014/main" id="{620081E8-6570-E134-A536-E8558B280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1" name="Google Shape;1951;p49">
            <a:extLst>
              <a:ext uri="{FF2B5EF4-FFF2-40B4-BE49-F238E27FC236}">
                <a16:creationId xmlns:a16="http://schemas.microsoft.com/office/drawing/2014/main" id="{8E23A014-55B6-C974-A8E0-572A234B3C1A}"/>
              </a:ext>
            </a:extLst>
          </p:cNvPr>
          <p:cNvGrpSpPr/>
          <p:nvPr/>
        </p:nvGrpSpPr>
        <p:grpSpPr>
          <a:xfrm>
            <a:off x="-1294542" y="-3002150"/>
            <a:ext cx="6191222" cy="6569036"/>
            <a:chOff x="-1238838" y="-2814271"/>
            <a:chExt cx="6191222" cy="6569036"/>
          </a:xfrm>
        </p:grpSpPr>
        <p:pic>
          <p:nvPicPr>
            <p:cNvPr id="1952" name="Google Shape;1952;p49">
              <a:extLst>
                <a:ext uri="{FF2B5EF4-FFF2-40B4-BE49-F238E27FC236}">
                  <a16:creationId xmlns:a16="http://schemas.microsoft.com/office/drawing/2014/main" id="{69D78C79-21D0-878E-4A74-77251585842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3" name="Google Shape;1953;p49">
              <a:extLst>
                <a:ext uri="{FF2B5EF4-FFF2-40B4-BE49-F238E27FC236}">
                  <a16:creationId xmlns:a16="http://schemas.microsoft.com/office/drawing/2014/main" id="{2E00B372-1B4A-B53C-1F96-38DCD512B56B}"/>
                </a:ext>
              </a:extLst>
            </p:cNvPr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4" name="Google Shape;1954;p49">
                <a:extLst>
                  <a:ext uri="{FF2B5EF4-FFF2-40B4-BE49-F238E27FC236}">
                    <a16:creationId xmlns:a16="http://schemas.microsoft.com/office/drawing/2014/main" id="{215582EA-13AC-2F24-8DFC-B5CDE95417E8}"/>
                  </a:ext>
                </a:extLst>
              </p:cNvPr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>
                <a:extLst>
                  <a:ext uri="{FF2B5EF4-FFF2-40B4-BE49-F238E27FC236}">
                    <a16:creationId xmlns:a16="http://schemas.microsoft.com/office/drawing/2014/main" id="{86AA6A33-E86B-DE82-18CB-7864BE3908DE}"/>
                  </a:ext>
                </a:extLst>
              </p:cNvPr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>
                <a:extLst>
                  <a:ext uri="{FF2B5EF4-FFF2-40B4-BE49-F238E27FC236}">
                    <a16:creationId xmlns:a16="http://schemas.microsoft.com/office/drawing/2014/main" id="{E9389D83-89AB-2FE8-BBB8-0D428EEEE520}"/>
                  </a:ext>
                </a:extLst>
              </p:cNvPr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7" name="Google Shape;1957;p49">
                <a:extLst>
                  <a:ext uri="{FF2B5EF4-FFF2-40B4-BE49-F238E27FC236}">
                    <a16:creationId xmlns:a16="http://schemas.microsoft.com/office/drawing/2014/main" id="{5912CD01-9A03-A2D3-3E66-7EDBFF09C6CB}"/>
                  </a:ext>
                </a:extLst>
              </p:cNvPr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8" name="Google Shape;1958;p49">
                  <a:extLst>
                    <a:ext uri="{FF2B5EF4-FFF2-40B4-BE49-F238E27FC236}">
                      <a16:creationId xmlns:a16="http://schemas.microsoft.com/office/drawing/2014/main" id="{D09CD054-B104-6644-5ED6-3C2B7E31710C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49">
                  <a:extLst>
                    <a:ext uri="{FF2B5EF4-FFF2-40B4-BE49-F238E27FC236}">
                      <a16:creationId xmlns:a16="http://schemas.microsoft.com/office/drawing/2014/main" id="{8FC2B183-0ACE-C02B-724B-7B6F4443DBF6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0" name="Google Shape;1960;p49">
                <a:extLst>
                  <a:ext uri="{FF2B5EF4-FFF2-40B4-BE49-F238E27FC236}">
                    <a16:creationId xmlns:a16="http://schemas.microsoft.com/office/drawing/2014/main" id="{A381B55E-41B5-03AE-2101-02EF0AF749A3}"/>
                  </a:ext>
                </a:extLst>
              </p:cNvPr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1" name="Google Shape;1961;p49">
                  <a:extLst>
                    <a:ext uri="{FF2B5EF4-FFF2-40B4-BE49-F238E27FC236}">
                      <a16:creationId xmlns:a16="http://schemas.microsoft.com/office/drawing/2014/main" id="{94DA6E6E-6E5A-28ED-0EFA-EC099779F408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49">
                  <a:extLst>
                    <a:ext uri="{FF2B5EF4-FFF2-40B4-BE49-F238E27FC236}">
                      <a16:creationId xmlns:a16="http://schemas.microsoft.com/office/drawing/2014/main" id="{16568F76-010F-BBF0-3801-781402AE812F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3" name="Google Shape;1963;p49">
                <a:extLst>
                  <a:ext uri="{FF2B5EF4-FFF2-40B4-BE49-F238E27FC236}">
                    <a16:creationId xmlns:a16="http://schemas.microsoft.com/office/drawing/2014/main" id="{F0C649A3-0356-FC99-70D9-4247A7636C10}"/>
                  </a:ext>
                </a:extLst>
              </p:cNvPr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4" name="Google Shape;1964;p49">
                  <a:extLst>
                    <a:ext uri="{FF2B5EF4-FFF2-40B4-BE49-F238E27FC236}">
                      <a16:creationId xmlns:a16="http://schemas.microsoft.com/office/drawing/2014/main" id="{9495F73D-8036-9B8B-AF12-BFA8A8E860FE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49">
                  <a:extLst>
                    <a:ext uri="{FF2B5EF4-FFF2-40B4-BE49-F238E27FC236}">
                      <a16:creationId xmlns:a16="http://schemas.microsoft.com/office/drawing/2014/main" id="{CF37C178-97E2-F943-6E31-DFDDFBE73D2F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6" name="Google Shape;1966;p49">
                <a:extLst>
                  <a:ext uri="{FF2B5EF4-FFF2-40B4-BE49-F238E27FC236}">
                    <a16:creationId xmlns:a16="http://schemas.microsoft.com/office/drawing/2014/main" id="{8E6E6659-771B-C82E-4C10-4662E88CB3A1}"/>
                  </a:ext>
                </a:extLst>
              </p:cNvPr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7" name="Google Shape;1967;p49">
                  <a:extLst>
                    <a:ext uri="{FF2B5EF4-FFF2-40B4-BE49-F238E27FC236}">
                      <a16:creationId xmlns:a16="http://schemas.microsoft.com/office/drawing/2014/main" id="{8AC6888F-2ADE-72E9-6FDA-CE94D37019F0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49">
                  <a:extLst>
                    <a:ext uri="{FF2B5EF4-FFF2-40B4-BE49-F238E27FC236}">
                      <a16:creationId xmlns:a16="http://schemas.microsoft.com/office/drawing/2014/main" id="{D1CF0D5D-855F-C8EF-47F7-87A34EB6E879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9" name="Google Shape;1969;p49">
                <a:extLst>
                  <a:ext uri="{FF2B5EF4-FFF2-40B4-BE49-F238E27FC236}">
                    <a16:creationId xmlns:a16="http://schemas.microsoft.com/office/drawing/2014/main" id="{9E59865B-E088-DAA2-0A5D-E71E592934D2}"/>
                  </a:ext>
                </a:extLst>
              </p:cNvPr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70" name="Google Shape;1970;p49">
                  <a:extLst>
                    <a:ext uri="{FF2B5EF4-FFF2-40B4-BE49-F238E27FC236}">
                      <a16:creationId xmlns:a16="http://schemas.microsoft.com/office/drawing/2014/main" id="{00273E5E-6B0F-F85A-1AFD-440C4781D230}"/>
                    </a:ext>
                  </a:extLst>
                </p:cNvPr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49">
                  <a:extLst>
                    <a:ext uri="{FF2B5EF4-FFF2-40B4-BE49-F238E27FC236}">
                      <a16:creationId xmlns:a16="http://schemas.microsoft.com/office/drawing/2014/main" id="{4C8A35BB-9323-C81C-4607-F6657DFBDC58}"/>
                    </a:ext>
                  </a:extLst>
                </p:cNvPr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972" name="Google Shape;1972;p49">
            <a:extLst>
              <a:ext uri="{FF2B5EF4-FFF2-40B4-BE49-F238E27FC236}">
                <a16:creationId xmlns:a16="http://schemas.microsoft.com/office/drawing/2014/main" id="{09023556-BDAB-B3AC-BDAB-C16A28EC798F}"/>
              </a:ext>
            </a:extLst>
          </p:cNvPr>
          <p:cNvGrpSpPr/>
          <p:nvPr/>
        </p:nvGrpSpPr>
        <p:grpSpPr>
          <a:xfrm>
            <a:off x="5044547" y="1812347"/>
            <a:ext cx="5022035" cy="4764449"/>
            <a:chOff x="4571996" y="2268220"/>
            <a:chExt cx="5022035" cy="4764449"/>
          </a:xfrm>
        </p:grpSpPr>
        <p:pic>
          <p:nvPicPr>
            <p:cNvPr id="1973" name="Google Shape;1973;p49">
              <a:extLst>
                <a:ext uri="{FF2B5EF4-FFF2-40B4-BE49-F238E27FC236}">
                  <a16:creationId xmlns:a16="http://schemas.microsoft.com/office/drawing/2014/main" id="{A35281C5-F94B-3529-AB7C-C567451ED5E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4" name="Google Shape;1974;p49">
              <a:extLst>
                <a:ext uri="{FF2B5EF4-FFF2-40B4-BE49-F238E27FC236}">
                  <a16:creationId xmlns:a16="http://schemas.microsoft.com/office/drawing/2014/main" id="{75B95A5C-9C0C-8BA7-9894-3077AB0322B8}"/>
                </a:ext>
              </a:extLst>
            </p:cNvPr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1975" name="Google Shape;1975;p49">
                <a:extLst>
                  <a:ext uri="{FF2B5EF4-FFF2-40B4-BE49-F238E27FC236}">
                    <a16:creationId xmlns:a16="http://schemas.microsoft.com/office/drawing/2014/main" id="{8B51E7B0-27F5-2BC3-33B2-BE0039492A61}"/>
                  </a:ext>
                </a:extLst>
              </p:cNvPr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976" name="Google Shape;1976;p49">
                  <a:extLst>
                    <a:ext uri="{FF2B5EF4-FFF2-40B4-BE49-F238E27FC236}">
                      <a16:creationId xmlns:a16="http://schemas.microsoft.com/office/drawing/2014/main" id="{CC232780-9438-281D-7615-DAFBEDFEE468}"/>
                    </a:ext>
                  </a:extLst>
                </p:cNvPr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49">
                  <a:extLst>
                    <a:ext uri="{FF2B5EF4-FFF2-40B4-BE49-F238E27FC236}">
                      <a16:creationId xmlns:a16="http://schemas.microsoft.com/office/drawing/2014/main" id="{73DBA2E8-CD8F-4646-D797-A5382B51938A}"/>
                    </a:ext>
                  </a:extLst>
                </p:cNvPr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8" name="Google Shape;1978;p49">
                <a:extLst>
                  <a:ext uri="{FF2B5EF4-FFF2-40B4-BE49-F238E27FC236}">
                    <a16:creationId xmlns:a16="http://schemas.microsoft.com/office/drawing/2014/main" id="{4D8C6257-A3A3-8C38-6549-214B68156ACC}"/>
                  </a:ext>
                </a:extLst>
              </p:cNvPr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979" name="Google Shape;1979;p49">
                  <a:extLst>
                    <a:ext uri="{FF2B5EF4-FFF2-40B4-BE49-F238E27FC236}">
                      <a16:creationId xmlns:a16="http://schemas.microsoft.com/office/drawing/2014/main" id="{4831D070-60FC-2EDA-CA64-D847024DD9B1}"/>
                    </a:ext>
                  </a:extLst>
                </p:cNvPr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49">
                  <a:extLst>
                    <a:ext uri="{FF2B5EF4-FFF2-40B4-BE49-F238E27FC236}">
                      <a16:creationId xmlns:a16="http://schemas.microsoft.com/office/drawing/2014/main" id="{5F041385-C770-2572-BDE0-46A3CB052B1B}"/>
                    </a:ext>
                  </a:extLst>
                </p:cNvPr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49">
                  <a:extLst>
                    <a:ext uri="{FF2B5EF4-FFF2-40B4-BE49-F238E27FC236}">
                      <a16:creationId xmlns:a16="http://schemas.microsoft.com/office/drawing/2014/main" id="{EA800AEB-3175-872E-F147-79ED2571D757}"/>
                    </a:ext>
                  </a:extLst>
                </p:cNvPr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2" name="Google Shape;1982;p49">
                <a:extLst>
                  <a:ext uri="{FF2B5EF4-FFF2-40B4-BE49-F238E27FC236}">
                    <a16:creationId xmlns:a16="http://schemas.microsoft.com/office/drawing/2014/main" id="{81FDE9ED-0CB7-B155-08C2-FFBB08B6C1BF}"/>
                  </a:ext>
                </a:extLst>
              </p:cNvPr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983" name="Google Shape;1983;p49">
                  <a:extLst>
                    <a:ext uri="{FF2B5EF4-FFF2-40B4-BE49-F238E27FC236}">
                      <a16:creationId xmlns:a16="http://schemas.microsoft.com/office/drawing/2014/main" id="{E65ABE00-6AC1-F7B5-05AE-2958B56E4B54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84" name="Google Shape;1984;p49">
                    <a:extLst>
                      <a:ext uri="{FF2B5EF4-FFF2-40B4-BE49-F238E27FC236}">
                        <a16:creationId xmlns:a16="http://schemas.microsoft.com/office/drawing/2014/main" id="{FCFDA7D3-9D5F-7D06-61E4-9C6590EFE7DC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85" name="Google Shape;1985;p49">
                    <a:extLst>
                      <a:ext uri="{FF2B5EF4-FFF2-40B4-BE49-F238E27FC236}">
                        <a16:creationId xmlns:a16="http://schemas.microsoft.com/office/drawing/2014/main" id="{49A6BE37-D67F-614E-C316-2A2F7500E8A3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86" name="Google Shape;1986;p49">
                      <a:extLst>
                        <a:ext uri="{FF2B5EF4-FFF2-40B4-BE49-F238E27FC236}">
                          <a16:creationId xmlns:a16="http://schemas.microsoft.com/office/drawing/2014/main" id="{C3AD3E98-AE12-AB34-308E-8BBD58871E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7" name="Google Shape;1987;p49">
                      <a:extLst>
                        <a:ext uri="{FF2B5EF4-FFF2-40B4-BE49-F238E27FC236}">
                          <a16:creationId xmlns:a16="http://schemas.microsoft.com/office/drawing/2014/main" id="{0213CCF5-5318-3DA5-AF82-B5D8F594E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8" name="Google Shape;1988;p49">
                      <a:extLst>
                        <a:ext uri="{FF2B5EF4-FFF2-40B4-BE49-F238E27FC236}">
                          <a16:creationId xmlns:a16="http://schemas.microsoft.com/office/drawing/2014/main" id="{DA1C016B-DC2C-6FC1-0772-A58052232D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9" name="Google Shape;1989;p49">
                      <a:extLst>
                        <a:ext uri="{FF2B5EF4-FFF2-40B4-BE49-F238E27FC236}">
                          <a16:creationId xmlns:a16="http://schemas.microsoft.com/office/drawing/2014/main" id="{4DAA9494-C068-81EB-C8B0-07FFCFF404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0" name="Google Shape;1990;p49">
                      <a:extLst>
                        <a:ext uri="{FF2B5EF4-FFF2-40B4-BE49-F238E27FC236}">
                          <a16:creationId xmlns:a16="http://schemas.microsoft.com/office/drawing/2014/main" id="{6E4EECCB-0BD4-7F2E-A8F6-E95506087B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991" name="Google Shape;1991;p49">
                  <a:extLst>
                    <a:ext uri="{FF2B5EF4-FFF2-40B4-BE49-F238E27FC236}">
                      <a16:creationId xmlns:a16="http://schemas.microsoft.com/office/drawing/2014/main" id="{6A7DD7AD-762F-AA2F-998A-064B798ECEF0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2" name="Google Shape;1992;p49">
                <a:extLst>
                  <a:ext uri="{FF2B5EF4-FFF2-40B4-BE49-F238E27FC236}">
                    <a16:creationId xmlns:a16="http://schemas.microsoft.com/office/drawing/2014/main" id="{EEB36D98-76B2-9618-2F0A-F435C597C068}"/>
                  </a:ext>
                </a:extLst>
              </p:cNvPr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993" name="Google Shape;1993;p49">
                  <a:extLst>
                    <a:ext uri="{FF2B5EF4-FFF2-40B4-BE49-F238E27FC236}">
                      <a16:creationId xmlns:a16="http://schemas.microsoft.com/office/drawing/2014/main" id="{E094210D-C717-D086-F470-43072D82FDD9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94" name="Google Shape;1994;p49">
                    <a:extLst>
                      <a:ext uri="{FF2B5EF4-FFF2-40B4-BE49-F238E27FC236}">
                        <a16:creationId xmlns:a16="http://schemas.microsoft.com/office/drawing/2014/main" id="{6CE50E5C-A496-D1DF-E928-950624575EBE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95" name="Google Shape;1995;p49">
                    <a:extLst>
                      <a:ext uri="{FF2B5EF4-FFF2-40B4-BE49-F238E27FC236}">
                        <a16:creationId xmlns:a16="http://schemas.microsoft.com/office/drawing/2014/main" id="{AB4BF74F-BF54-6C1A-DBE5-34CF0AAD53CD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96" name="Google Shape;1996;p49">
                      <a:extLst>
                        <a:ext uri="{FF2B5EF4-FFF2-40B4-BE49-F238E27FC236}">
                          <a16:creationId xmlns:a16="http://schemas.microsoft.com/office/drawing/2014/main" id="{D95CE568-90F7-9608-A7D7-FDDD7A66E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7" name="Google Shape;1997;p49">
                      <a:extLst>
                        <a:ext uri="{FF2B5EF4-FFF2-40B4-BE49-F238E27FC236}">
                          <a16:creationId xmlns:a16="http://schemas.microsoft.com/office/drawing/2014/main" id="{4DEE321A-8FF8-9971-B87D-25B83FD8F0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8" name="Google Shape;1998;p49">
                      <a:extLst>
                        <a:ext uri="{FF2B5EF4-FFF2-40B4-BE49-F238E27FC236}">
                          <a16:creationId xmlns:a16="http://schemas.microsoft.com/office/drawing/2014/main" id="{2C7F9A36-6765-22C7-B3D8-FA782E54AF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9" name="Google Shape;1999;p49">
                      <a:extLst>
                        <a:ext uri="{FF2B5EF4-FFF2-40B4-BE49-F238E27FC236}">
                          <a16:creationId xmlns:a16="http://schemas.microsoft.com/office/drawing/2014/main" id="{530ABAFB-277B-A6AD-88C4-B7251C9F61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0" name="Google Shape;2000;p49">
                      <a:extLst>
                        <a:ext uri="{FF2B5EF4-FFF2-40B4-BE49-F238E27FC236}">
                          <a16:creationId xmlns:a16="http://schemas.microsoft.com/office/drawing/2014/main" id="{05B4E928-AB1E-8EBA-5FF4-BAD71D031A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01" name="Google Shape;2001;p49">
                  <a:extLst>
                    <a:ext uri="{FF2B5EF4-FFF2-40B4-BE49-F238E27FC236}">
                      <a16:creationId xmlns:a16="http://schemas.microsoft.com/office/drawing/2014/main" id="{935AEF7F-E3DC-2877-876C-270F05BFBD93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2" name="Google Shape;2002;p49">
                <a:extLst>
                  <a:ext uri="{FF2B5EF4-FFF2-40B4-BE49-F238E27FC236}">
                    <a16:creationId xmlns:a16="http://schemas.microsoft.com/office/drawing/2014/main" id="{14BB21C0-A314-3752-17E3-55D2D448D01F}"/>
                  </a:ext>
                </a:extLst>
              </p:cNvPr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003" name="Google Shape;2003;p49">
                  <a:extLst>
                    <a:ext uri="{FF2B5EF4-FFF2-40B4-BE49-F238E27FC236}">
                      <a16:creationId xmlns:a16="http://schemas.microsoft.com/office/drawing/2014/main" id="{CEB647AD-E439-D30D-3156-8C85E5A889A0}"/>
                    </a:ext>
                  </a:extLst>
                </p:cNvPr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004" name="Google Shape;2004;p49">
                    <a:extLst>
                      <a:ext uri="{FF2B5EF4-FFF2-40B4-BE49-F238E27FC236}">
                        <a16:creationId xmlns:a16="http://schemas.microsoft.com/office/drawing/2014/main" id="{64D0ABEB-22D1-2D8B-01E4-B0FCBE9BEE69}"/>
                      </a:ext>
                    </a:extLst>
                  </p:cNvPr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05" name="Google Shape;2005;p49">
                    <a:extLst>
                      <a:ext uri="{FF2B5EF4-FFF2-40B4-BE49-F238E27FC236}">
                        <a16:creationId xmlns:a16="http://schemas.microsoft.com/office/drawing/2014/main" id="{20457BE3-63D4-532F-8D4E-46D41C879FEC}"/>
                      </a:ext>
                    </a:extLst>
                  </p:cNvPr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6" name="Google Shape;2006;p49">
                      <a:extLst>
                        <a:ext uri="{FF2B5EF4-FFF2-40B4-BE49-F238E27FC236}">
                          <a16:creationId xmlns:a16="http://schemas.microsoft.com/office/drawing/2014/main" id="{F102ABA6-09AB-6079-3557-9AA414805C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7" name="Google Shape;2007;p49">
                      <a:extLst>
                        <a:ext uri="{FF2B5EF4-FFF2-40B4-BE49-F238E27FC236}">
                          <a16:creationId xmlns:a16="http://schemas.microsoft.com/office/drawing/2014/main" id="{B6521060-3683-A631-8E88-4B7219076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8" name="Google Shape;2008;p49">
                      <a:extLst>
                        <a:ext uri="{FF2B5EF4-FFF2-40B4-BE49-F238E27FC236}">
                          <a16:creationId xmlns:a16="http://schemas.microsoft.com/office/drawing/2014/main" id="{167AAB30-608F-D006-AA7E-8475DC93D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9" name="Google Shape;2009;p49">
                      <a:extLst>
                        <a:ext uri="{FF2B5EF4-FFF2-40B4-BE49-F238E27FC236}">
                          <a16:creationId xmlns:a16="http://schemas.microsoft.com/office/drawing/2014/main" id="{01D3852D-A4EF-C181-CB38-3E155BA37F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10" name="Google Shape;2010;p49">
                      <a:extLst>
                        <a:ext uri="{FF2B5EF4-FFF2-40B4-BE49-F238E27FC236}">
                          <a16:creationId xmlns:a16="http://schemas.microsoft.com/office/drawing/2014/main" id="{2830E285-0E84-EF3B-C4EB-54E1C22F9C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11" name="Google Shape;2011;p49">
                  <a:extLst>
                    <a:ext uri="{FF2B5EF4-FFF2-40B4-BE49-F238E27FC236}">
                      <a16:creationId xmlns:a16="http://schemas.microsoft.com/office/drawing/2014/main" id="{B119E703-972A-2DB1-7D86-4C25A2D55C08}"/>
                    </a:ext>
                  </a:extLst>
                </p:cNvPr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12" name="Google Shape;2012;p49">
                <a:extLst>
                  <a:ext uri="{FF2B5EF4-FFF2-40B4-BE49-F238E27FC236}">
                    <a16:creationId xmlns:a16="http://schemas.microsoft.com/office/drawing/2014/main" id="{1466746F-1CCD-5DF1-7BE6-CD409771E139}"/>
                  </a:ext>
                </a:extLst>
              </p:cNvPr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2013" name="Google Shape;2013;p49">
                  <a:extLst>
                    <a:ext uri="{FF2B5EF4-FFF2-40B4-BE49-F238E27FC236}">
                      <a16:creationId xmlns:a16="http://schemas.microsoft.com/office/drawing/2014/main" id="{B0F4ED66-1CCA-6626-2F50-5A9BCA79CEA6}"/>
                    </a:ext>
                  </a:extLst>
                </p:cNvPr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4" name="Google Shape;2014;p49">
                  <a:extLst>
                    <a:ext uri="{FF2B5EF4-FFF2-40B4-BE49-F238E27FC236}">
                      <a16:creationId xmlns:a16="http://schemas.microsoft.com/office/drawing/2014/main" id="{7F8FF0AF-8BAD-1E5B-C96E-A212EB0FA771}"/>
                    </a:ext>
                  </a:extLst>
                </p:cNvPr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15" name="Google Shape;2015;p49">
              <a:extLst>
                <a:ext uri="{FF2B5EF4-FFF2-40B4-BE49-F238E27FC236}">
                  <a16:creationId xmlns:a16="http://schemas.microsoft.com/office/drawing/2014/main" id="{E4FC1F6F-1899-8B4A-F83E-DD3022E8B575}"/>
                </a:ext>
              </a:extLst>
            </p:cNvPr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016" name="Google Shape;2016;p49">
                <a:extLst>
                  <a:ext uri="{FF2B5EF4-FFF2-40B4-BE49-F238E27FC236}">
                    <a16:creationId xmlns:a16="http://schemas.microsoft.com/office/drawing/2014/main" id="{CF4EEDAE-B884-1F4D-14CA-B4BDE0D8008A}"/>
                  </a:ext>
                </a:extLst>
              </p:cNvPr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9">
                <a:extLst>
                  <a:ext uri="{FF2B5EF4-FFF2-40B4-BE49-F238E27FC236}">
                    <a16:creationId xmlns:a16="http://schemas.microsoft.com/office/drawing/2014/main" id="{D0BE8E3C-9623-9BA9-6032-7815932433B0}"/>
                  </a:ext>
                </a:extLst>
              </p:cNvPr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14" name="Google Shape;2414;p64"/>
          <p:cNvSpPr txBox="1">
            <a:spLocks/>
          </p:cNvSpPr>
          <p:nvPr/>
        </p:nvSpPr>
        <p:spPr>
          <a:xfrm>
            <a:off x="1660474" y="1961498"/>
            <a:ext cx="2785066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Do you have any questions?</a:t>
            </a:r>
          </a:p>
        </p:txBody>
      </p:sp>
      <p:grpSp>
        <p:nvGrpSpPr>
          <p:cNvPr id="2416" name="Google Shape;2416;p64"/>
          <p:cNvGrpSpPr/>
          <p:nvPr/>
        </p:nvGrpSpPr>
        <p:grpSpPr>
          <a:xfrm>
            <a:off x="7477688" y="2149086"/>
            <a:ext cx="939941" cy="569853"/>
            <a:chOff x="2289878" y="3082512"/>
            <a:chExt cx="597900" cy="385800"/>
          </a:xfrm>
        </p:grpSpPr>
        <p:sp>
          <p:nvSpPr>
            <p:cNvPr id="2417" name="Google Shape;2417;p64"/>
            <p:cNvSpPr/>
            <p:nvPr/>
          </p:nvSpPr>
          <p:spPr>
            <a:xfrm>
              <a:off x="2447030" y="3130409"/>
              <a:ext cx="282876" cy="283216"/>
            </a:xfrm>
            <a:custGeom>
              <a:avLst/>
              <a:gdLst/>
              <a:ahLst/>
              <a:cxnLst/>
              <a:rect l="l" t="t" r="r" b="b"/>
              <a:pathLst>
                <a:path w="10860" h="10872" extrusionOk="0">
                  <a:moveTo>
                    <a:pt x="5430" y="1"/>
                  </a:moveTo>
                  <a:cubicBezTo>
                    <a:pt x="3990" y="1"/>
                    <a:pt x="2608" y="560"/>
                    <a:pt x="1596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561"/>
                    <a:pt x="346" y="7645"/>
                    <a:pt x="1001" y="8573"/>
                  </a:cubicBezTo>
                  <a:cubicBezTo>
                    <a:pt x="1632" y="9466"/>
                    <a:pt x="2513" y="10145"/>
                    <a:pt x="3537" y="10538"/>
                  </a:cubicBezTo>
                  <a:cubicBezTo>
                    <a:pt x="3559" y="10544"/>
                    <a:pt x="3579" y="10547"/>
                    <a:pt x="3599" y="10547"/>
                  </a:cubicBezTo>
                  <a:cubicBezTo>
                    <a:pt x="3656" y="10547"/>
                    <a:pt x="3704" y="10522"/>
                    <a:pt x="3740" y="10478"/>
                  </a:cubicBezTo>
                  <a:cubicBezTo>
                    <a:pt x="3763" y="10443"/>
                    <a:pt x="3763" y="10395"/>
                    <a:pt x="3763" y="10371"/>
                  </a:cubicBezTo>
                  <a:lnTo>
                    <a:pt x="3763" y="7275"/>
                  </a:lnTo>
                  <a:cubicBezTo>
                    <a:pt x="3763" y="7180"/>
                    <a:pt x="3692" y="7097"/>
                    <a:pt x="3585" y="7097"/>
                  </a:cubicBezTo>
                  <a:lnTo>
                    <a:pt x="2156" y="7097"/>
                  </a:lnTo>
                  <a:lnTo>
                    <a:pt x="2156" y="5835"/>
                  </a:lnTo>
                  <a:lnTo>
                    <a:pt x="3585" y="5835"/>
                  </a:lnTo>
                  <a:cubicBezTo>
                    <a:pt x="3680" y="5835"/>
                    <a:pt x="3763" y="5751"/>
                    <a:pt x="3763" y="5656"/>
                  </a:cubicBezTo>
                  <a:lnTo>
                    <a:pt x="3763" y="5430"/>
                  </a:lnTo>
                  <a:cubicBezTo>
                    <a:pt x="3763" y="3942"/>
                    <a:pt x="5180" y="2632"/>
                    <a:pt x="6799" y="2632"/>
                  </a:cubicBezTo>
                  <a:lnTo>
                    <a:pt x="7550" y="2632"/>
                  </a:lnTo>
                  <a:lnTo>
                    <a:pt x="7550" y="3894"/>
                  </a:lnTo>
                  <a:lnTo>
                    <a:pt x="6799" y="3894"/>
                  </a:lnTo>
                  <a:cubicBezTo>
                    <a:pt x="6311" y="3894"/>
                    <a:pt x="5883" y="4025"/>
                    <a:pt x="5561" y="4287"/>
                  </a:cubicBezTo>
                  <a:cubicBezTo>
                    <a:pt x="5228" y="4561"/>
                    <a:pt x="5025" y="4966"/>
                    <a:pt x="5025" y="5430"/>
                  </a:cubicBezTo>
                  <a:lnTo>
                    <a:pt x="5025" y="5656"/>
                  </a:lnTo>
                  <a:cubicBezTo>
                    <a:pt x="5025" y="5740"/>
                    <a:pt x="5109" y="5835"/>
                    <a:pt x="5204" y="5835"/>
                  </a:cubicBezTo>
                  <a:lnTo>
                    <a:pt x="5883" y="5835"/>
                  </a:lnTo>
                  <a:cubicBezTo>
                    <a:pt x="5966" y="5835"/>
                    <a:pt x="6061" y="5751"/>
                    <a:pt x="6061" y="5656"/>
                  </a:cubicBezTo>
                  <a:cubicBezTo>
                    <a:pt x="6061" y="5561"/>
                    <a:pt x="5978" y="5478"/>
                    <a:pt x="5883" y="5478"/>
                  </a:cubicBezTo>
                  <a:lnTo>
                    <a:pt x="5371" y="5478"/>
                  </a:lnTo>
                  <a:lnTo>
                    <a:pt x="5371" y="5418"/>
                  </a:lnTo>
                  <a:cubicBezTo>
                    <a:pt x="5371" y="4525"/>
                    <a:pt x="6145" y="4204"/>
                    <a:pt x="6799" y="4204"/>
                  </a:cubicBezTo>
                  <a:lnTo>
                    <a:pt x="7704" y="4204"/>
                  </a:lnTo>
                  <a:cubicBezTo>
                    <a:pt x="7800" y="4204"/>
                    <a:pt x="7883" y="4132"/>
                    <a:pt x="7883" y="4025"/>
                  </a:cubicBezTo>
                  <a:lnTo>
                    <a:pt x="7883" y="2418"/>
                  </a:lnTo>
                  <a:cubicBezTo>
                    <a:pt x="7883" y="2334"/>
                    <a:pt x="7811" y="2239"/>
                    <a:pt x="7704" y="2239"/>
                  </a:cubicBezTo>
                  <a:lnTo>
                    <a:pt x="6799" y="2239"/>
                  </a:lnTo>
                  <a:cubicBezTo>
                    <a:pt x="5966" y="2239"/>
                    <a:pt x="5121" y="2572"/>
                    <a:pt x="4466" y="3156"/>
                  </a:cubicBezTo>
                  <a:cubicBezTo>
                    <a:pt x="3799" y="3763"/>
                    <a:pt x="3418" y="4549"/>
                    <a:pt x="3418" y="5382"/>
                  </a:cubicBezTo>
                  <a:lnTo>
                    <a:pt x="3418" y="5442"/>
                  </a:lnTo>
                  <a:lnTo>
                    <a:pt x="1989" y="5442"/>
                  </a:lnTo>
                  <a:cubicBezTo>
                    <a:pt x="1906" y="5442"/>
                    <a:pt x="1811" y="5513"/>
                    <a:pt x="1811" y="5620"/>
                  </a:cubicBezTo>
                  <a:lnTo>
                    <a:pt x="1811" y="7228"/>
                  </a:lnTo>
                  <a:cubicBezTo>
                    <a:pt x="1811" y="7323"/>
                    <a:pt x="1894" y="7406"/>
                    <a:pt x="1989" y="7406"/>
                  </a:cubicBezTo>
                  <a:lnTo>
                    <a:pt x="3418" y="7406"/>
                  </a:lnTo>
                  <a:lnTo>
                    <a:pt x="3418" y="10085"/>
                  </a:lnTo>
                  <a:cubicBezTo>
                    <a:pt x="1561" y="9300"/>
                    <a:pt x="346" y="7442"/>
                    <a:pt x="346" y="5418"/>
                  </a:cubicBezTo>
                  <a:cubicBezTo>
                    <a:pt x="346" y="2596"/>
                    <a:pt x="2620" y="322"/>
                    <a:pt x="5430" y="322"/>
                  </a:cubicBezTo>
                  <a:cubicBezTo>
                    <a:pt x="8228" y="322"/>
                    <a:pt x="10526" y="2620"/>
                    <a:pt x="10526" y="5418"/>
                  </a:cubicBezTo>
                  <a:cubicBezTo>
                    <a:pt x="10526" y="8228"/>
                    <a:pt x="8240" y="10502"/>
                    <a:pt x="5430" y="10502"/>
                  </a:cubicBezTo>
                  <a:lnTo>
                    <a:pt x="5371" y="10502"/>
                  </a:lnTo>
                  <a:lnTo>
                    <a:pt x="5371" y="7418"/>
                  </a:lnTo>
                  <a:lnTo>
                    <a:pt x="7728" y="7418"/>
                  </a:lnTo>
                  <a:cubicBezTo>
                    <a:pt x="7811" y="7418"/>
                    <a:pt x="7907" y="7347"/>
                    <a:pt x="7907" y="7240"/>
                  </a:cubicBezTo>
                  <a:lnTo>
                    <a:pt x="7907" y="5656"/>
                  </a:lnTo>
                  <a:cubicBezTo>
                    <a:pt x="7907" y="5561"/>
                    <a:pt x="7823" y="5478"/>
                    <a:pt x="7728" y="5478"/>
                  </a:cubicBezTo>
                  <a:lnTo>
                    <a:pt x="6728" y="5478"/>
                  </a:lnTo>
                  <a:cubicBezTo>
                    <a:pt x="6633" y="5478"/>
                    <a:pt x="6549" y="5549"/>
                    <a:pt x="6549" y="5656"/>
                  </a:cubicBezTo>
                  <a:cubicBezTo>
                    <a:pt x="6549" y="5740"/>
                    <a:pt x="6621" y="5835"/>
                    <a:pt x="6728" y="5835"/>
                  </a:cubicBezTo>
                  <a:lnTo>
                    <a:pt x="7561" y="5835"/>
                  </a:lnTo>
                  <a:lnTo>
                    <a:pt x="7561" y="7097"/>
                  </a:lnTo>
                  <a:lnTo>
                    <a:pt x="5204" y="7097"/>
                  </a:lnTo>
                  <a:cubicBezTo>
                    <a:pt x="5121" y="7097"/>
                    <a:pt x="5025" y="7168"/>
                    <a:pt x="5025" y="7275"/>
                  </a:cubicBezTo>
                  <a:lnTo>
                    <a:pt x="5025" y="10693"/>
                  </a:lnTo>
                  <a:cubicBezTo>
                    <a:pt x="5025" y="10788"/>
                    <a:pt x="5109" y="10859"/>
                    <a:pt x="5192" y="10871"/>
                  </a:cubicBezTo>
                  <a:lnTo>
                    <a:pt x="5430" y="10871"/>
                  </a:lnTo>
                  <a:cubicBezTo>
                    <a:pt x="6871" y="10871"/>
                    <a:pt x="8240" y="10312"/>
                    <a:pt x="9276" y="9288"/>
                  </a:cubicBezTo>
                  <a:cubicBezTo>
                    <a:pt x="10300" y="8252"/>
                    <a:pt x="10859" y="6883"/>
                    <a:pt x="10859" y="5442"/>
                  </a:cubicBezTo>
                  <a:cubicBezTo>
                    <a:pt x="10859" y="3989"/>
                    <a:pt x="10300" y="2620"/>
                    <a:pt x="9276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4"/>
            <p:cNvSpPr/>
            <p:nvPr/>
          </p:nvSpPr>
          <p:spPr>
            <a:xfrm>
              <a:off x="2289878" y="3082512"/>
              <a:ext cx="597900" cy="385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9" name="Google Shape;2419;p64"/>
          <p:cNvGrpSpPr/>
          <p:nvPr/>
        </p:nvGrpSpPr>
        <p:grpSpPr>
          <a:xfrm>
            <a:off x="7467762" y="1480490"/>
            <a:ext cx="939941" cy="569853"/>
            <a:chOff x="1501577" y="3082512"/>
            <a:chExt cx="597900" cy="385800"/>
          </a:xfrm>
        </p:grpSpPr>
        <p:grpSp>
          <p:nvGrpSpPr>
            <p:cNvPr id="2420" name="Google Shape;2420;p64"/>
            <p:cNvGrpSpPr/>
            <p:nvPr/>
          </p:nvGrpSpPr>
          <p:grpSpPr>
            <a:xfrm>
              <a:off x="1659114" y="3130469"/>
              <a:ext cx="283212" cy="282899"/>
              <a:chOff x="3303268" y="3817349"/>
              <a:chExt cx="346056" cy="345674"/>
            </a:xfrm>
          </p:grpSpPr>
          <p:sp>
            <p:nvSpPr>
              <p:cNvPr id="2421" name="Google Shape;2421;p64"/>
              <p:cNvSpPr/>
              <p:nvPr/>
            </p:nvSpPr>
            <p:spPr>
              <a:xfrm>
                <a:off x="330326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18" y="334"/>
                    </a:moveTo>
                    <a:cubicBezTo>
                      <a:pt x="8228" y="334"/>
                      <a:pt x="10514" y="2608"/>
                      <a:pt x="10514" y="5430"/>
                    </a:cubicBezTo>
                    <a:cubicBezTo>
                      <a:pt x="10514" y="8240"/>
                      <a:pt x="8228" y="10514"/>
                      <a:pt x="5418" y="10514"/>
                    </a:cubicBezTo>
                    <a:cubicBezTo>
                      <a:pt x="2608" y="10514"/>
                      <a:pt x="334" y="8240"/>
                      <a:pt x="334" y="5430"/>
                    </a:cubicBezTo>
                    <a:cubicBezTo>
                      <a:pt x="334" y="2608"/>
                      <a:pt x="2608" y="334"/>
                      <a:pt x="5418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3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3" y="1"/>
                      <a:pt x="5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64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64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64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5" name="Google Shape;2425;p64"/>
            <p:cNvSpPr/>
            <p:nvPr/>
          </p:nvSpPr>
          <p:spPr>
            <a:xfrm>
              <a:off x="1501577" y="3082512"/>
              <a:ext cx="597900" cy="385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6" name="Google Shape;2426;p64"/>
          <p:cNvGrpSpPr/>
          <p:nvPr/>
        </p:nvGrpSpPr>
        <p:grpSpPr>
          <a:xfrm>
            <a:off x="7467762" y="822571"/>
            <a:ext cx="939941" cy="569853"/>
            <a:chOff x="713275" y="3082512"/>
            <a:chExt cx="597900" cy="385800"/>
          </a:xfrm>
        </p:grpSpPr>
        <p:grpSp>
          <p:nvGrpSpPr>
            <p:cNvPr id="2427" name="Google Shape;2427;p64"/>
            <p:cNvGrpSpPr/>
            <p:nvPr/>
          </p:nvGrpSpPr>
          <p:grpSpPr>
            <a:xfrm>
              <a:off x="870716" y="3133963"/>
              <a:ext cx="283558" cy="283245"/>
              <a:chOff x="3752358" y="3817349"/>
              <a:chExt cx="346056" cy="345674"/>
            </a:xfrm>
          </p:grpSpPr>
          <p:sp>
            <p:nvSpPr>
              <p:cNvPr id="2428" name="Google Shape;2428;p64"/>
              <p:cNvSpPr/>
              <p:nvPr/>
            </p:nvSpPr>
            <p:spPr>
              <a:xfrm>
                <a:off x="375235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64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64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64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2" name="Google Shape;2432;p64"/>
            <p:cNvSpPr/>
            <p:nvPr/>
          </p:nvSpPr>
          <p:spPr>
            <a:xfrm>
              <a:off x="713275" y="3082512"/>
              <a:ext cx="597900" cy="385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5" name="Google Shape;2465;p64"/>
          <p:cNvGrpSpPr/>
          <p:nvPr/>
        </p:nvGrpSpPr>
        <p:grpSpPr>
          <a:xfrm>
            <a:off x="1141469" y="2300515"/>
            <a:ext cx="4558967" cy="134100"/>
            <a:chOff x="796100" y="3019701"/>
            <a:chExt cx="4558967" cy="134100"/>
          </a:xfrm>
        </p:grpSpPr>
        <p:sp>
          <p:nvSpPr>
            <p:cNvPr id="2466" name="Google Shape;2466;p64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67" name="Google Shape;2467;p64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68" name="Google Shape;2468;p64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412;p64">
            <a:extLst>
              <a:ext uri="{FF2B5EF4-FFF2-40B4-BE49-F238E27FC236}">
                <a16:creationId xmlns:a16="http://schemas.microsoft.com/office/drawing/2014/main" id="{54233AB0-48EA-C14A-CE24-6B7DBF485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99742" y="1208660"/>
            <a:ext cx="4448100" cy="751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413" name="Google Shape;2413;p64"/>
          <p:cNvSpPr txBox="1">
            <a:spLocks/>
          </p:cNvSpPr>
          <p:nvPr/>
        </p:nvSpPr>
        <p:spPr>
          <a:xfrm>
            <a:off x="846481" y="3161817"/>
            <a:ext cx="5904252" cy="14395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30000"/>
              </a:lnSpc>
            </a:pPr>
            <a:r>
              <a:rPr lang="vi-VN">
                <a:latin typeface="Palatino Linotype" panose="02040502050505030304" pitchFamily="18" charset="0"/>
              </a:rPr>
              <a:t>Phạm Ngô Tuấn Tú</a:t>
            </a:r>
            <a:endParaRPr lang="en-US">
              <a:latin typeface="Palatino Linotype" panose="02040502050505030304" pitchFamily="18" charset="0"/>
            </a:endParaRPr>
          </a:p>
          <a:p>
            <a:pPr>
              <a:lnSpc>
                <a:spcPct val="130000"/>
              </a:lnSpc>
            </a:pPr>
            <a:r>
              <a:rPr lang="vi-VN">
                <a:latin typeface="Palatino Linotype" panose="02040502050505030304" pitchFamily="18" charset="0"/>
              </a:rPr>
              <a:t>Ngành Công nghệ kĩ thuật Điện tử - Viễn thông</a:t>
            </a:r>
            <a:endParaRPr lang="en-US">
              <a:latin typeface="Palatino Linotype" panose="02040502050505030304" pitchFamily="18" charset="0"/>
            </a:endParaRPr>
          </a:p>
          <a:p>
            <a:pPr>
              <a:lnSpc>
                <a:spcPct val="130000"/>
              </a:lnSpc>
            </a:pPr>
            <a:r>
              <a:rPr lang="vi-VN">
                <a:latin typeface="Palatino Linotype" panose="02040502050505030304" pitchFamily="18" charset="0"/>
              </a:rPr>
              <a:t>Khoa </a:t>
            </a:r>
            <a:r>
              <a:rPr lang="en-US">
                <a:latin typeface="Palatino Linotype" panose="02040502050505030304" pitchFamily="18" charset="0"/>
                <a:cs typeface="Times New Roman" panose="02020603050405020304" pitchFamily="18" charset="0"/>
              </a:rPr>
              <a:t>Điện – Điện tử </a:t>
            </a:r>
            <a:r>
              <a:rPr lang="vi-VN">
                <a:latin typeface="Palatino Linotype" panose="02040502050505030304" pitchFamily="18" charset="0"/>
              </a:rPr>
              <a:t>- trường Đại học Sư phạm Kỹ thuật Tp. HCM</a:t>
            </a:r>
            <a:endParaRPr lang="en-US">
              <a:latin typeface="Palatino Linotype" panose="02040502050505030304" pitchFamily="18" charset="0"/>
            </a:endParaRPr>
          </a:p>
          <a:p>
            <a:pPr>
              <a:lnSpc>
                <a:spcPct val="130000"/>
              </a:lnSpc>
            </a:pPr>
            <a:r>
              <a:rPr lang="vi-VN">
                <a:latin typeface="Palatino Linotype" panose="02040502050505030304" pitchFamily="18" charset="0"/>
              </a:rPr>
              <a:t>Điện thoại: +84376985902</a:t>
            </a:r>
            <a:endParaRPr lang="en-US">
              <a:latin typeface="Palatino Linotype" panose="02040502050505030304" pitchFamily="18" charset="0"/>
            </a:endParaRPr>
          </a:p>
          <a:p>
            <a:pPr>
              <a:lnSpc>
                <a:spcPct val="130000"/>
              </a:lnSpc>
            </a:pPr>
            <a:r>
              <a:rPr lang="vi-VN">
                <a:latin typeface="Palatino Linotype" panose="02040502050505030304" pitchFamily="18" charset="0"/>
              </a:rPr>
              <a:t>Email: 22161212@student.hcmute.edu.vn</a:t>
            </a:r>
            <a:endParaRPr lang="en-US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172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39"/>
          <p:cNvSpPr txBox="1">
            <a:spLocks noGrp="1"/>
          </p:cNvSpPr>
          <p:nvPr>
            <p:ph type="subTitle" idx="2"/>
          </p:nvPr>
        </p:nvSpPr>
        <p:spPr>
          <a:xfrm>
            <a:off x="971013" y="1037521"/>
            <a:ext cx="7082880" cy="3094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200000"/>
              </a:lnSpc>
            </a:pPr>
            <a:r>
              <a:rPr lang="en-GB" b="1">
                <a:latin typeface="Palatino Linotype" panose="02040502050505030304" pitchFamily="18" charset="0"/>
              </a:rPr>
              <a:t>Tổng quan</a:t>
            </a:r>
            <a:r>
              <a:rPr lang="en-GB">
                <a:latin typeface="Palatino Linotype" panose="02040502050505030304" pitchFamily="18" charset="0"/>
              </a:rPr>
              <a:t>: Hệ thống IoT phân tán với ba node chính</a:t>
            </a:r>
          </a:p>
          <a:p>
            <a:pPr marL="7429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>
                <a:latin typeface="Palatino Linotype" panose="02040502050505030304" pitchFamily="18" charset="0"/>
              </a:rPr>
              <a:t>Node Chuồng</a:t>
            </a:r>
            <a:r>
              <a:rPr lang="en-GB">
                <a:latin typeface="Palatino Linotype" panose="02040502050505030304" pitchFamily="18" charset="0"/>
              </a:rPr>
              <a:t>: Thu thập dữ liệu môi trường, hiển thị trên LCD, gửi qua RF</a:t>
            </a:r>
          </a:p>
          <a:p>
            <a:pPr marL="7429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>
                <a:latin typeface="Palatino Linotype" panose="02040502050505030304" pitchFamily="18" charset="0"/>
              </a:rPr>
              <a:t>Node Trung Tâm</a:t>
            </a:r>
            <a:r>
              <a:rPr lang="en-GB">
                <a:latin typeface="Palatino Linotype" panose="02040502050505030304" pitchFamily="18" charset="0"/>
              </a:rPr>
              <a:t>: Nhận dữ liệu qua RF, tải lên Firebase, hỗ trợ bảng điều khiển thời gian thực</a:t>
            </a:r>
          </a:p>
          <a:p>
            <a:pPr marL="7429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>
                <a:latin typeface="Palatino Linotype" panose="02040502050505030304" pitchFamily="18" charset="0"/>
              </a:rPr>
              <a:t>Node Cổng</a:t>
            </a:r>
            <a:r>
              <a:rPr lang="en-GB">
                <a:latin typeface="Palatino Linotype" panose="02040502050505030304" pitchFamily="18" charset="0"/>
              </a:rPr>
              <a:t>: Quản lý kiểm soát ra với màn hình TFT và servo</a:t>
            </a:r>
          </a:p>
          <a:p>
            <a:pPr lvl="0">
              <a:lnSpc>
                <a:spcPct val="200000"/>
              </a:lnSpc>
            </a:pPr>
            <a:r>
              <a:rPr lang="en-GB">
                <a:latin typeface="Palatino Linotype" panose="02040502050505030304" pitchFamily="18" charset="0"/>
              </a:rPr>
              <a:t>RF giao tiếp giữa Node Chuồng và Node Trung tâm</a:t>
            </a:r>
          </a:p>
          <a:p>
            <a:pPr lvl="0">
              <a:lnSpc>
                <a:spcPct val="200000"/>
              </a:lnSpc>
            </a:pPr>
            <a:r>
              <a:rPr lang="en-GB">
                <a:latin typeface="Palatino Linotype" panose="02040502050505030304" pitchFamily="18" charset="0"/>
              </a:rPr>
              <a:t>WiFi + Firebase dung để lưu trữ và hiển thị dữ liệu</a:t>
            </a:r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Google Shape;1531;p39">
            <a:extLst>
              <a:ext uri="{FF2B5EF4-FFF2-40B4-BE49-F238E27FC236}">
                <a16:creationId xmlns:a16="http://schemas.microsoft.com/office/drawing/2014/main" id="{5D22F11F-0527-28F3-5A58-A9996A8AE02A}"/>
              </a:ext>
            </a:extLst>
          </p:cNvPr>
          <p:cNvSpPr txBox="1">
            <a:spLocks/>
          </p:cNvSpPr>
          <p:nvPr/>
        </p:nvSpPr>
        <p:spPr>
          <a:xfrm>
            <a:off x="720000" y="506452"/>
            <a:ext cx="4347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en"/>
              <a:t>KIẾN TRÚC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174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44"/>
          <p:cNvSpPr txBox="1">
            <a:spLocks noGrp="1"/>
          </p:cNvSpPr>
          <p:nvPr>
            <p:ph type="title"/>
          </p:nvPr>
        </p:nvSpPr>
        <p:spPr>
          <a:xfrm>
            <a:off x="742860" y="406925"/>
            <a:ext cx="51931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THIẾT KẾ PHẦN CỨNG</a:t>
            </a:r>
            <a:endParaRPr/>
          </a:p>
        </p:txBody>
      </p:sp>
      <p:sp>
        <p:nvSpPr>
          <p:cNvPr id="2" name="Google Shape;1533;p39">
            <a:extLst>
              <a:ext uri="{FF2B5EF4-FFF2-40B4-BE49-F238E27FC236}">
                <a16:creationId xmlns:a16="http://schemas.microsoft.com/office/drawing/2014/main" id="{EC550F6A-817B-C417-BA0D-D32657A34246}"/>
              </a:ext>
            </a:extLst>
          </p:cNvPr>
          <p:cNvSpPr txBox="1">
            <a:spLocks/>
          </p:cNvSpPr>
          <p:nvPr/>
        </p:nvSpPr>
        <p:spPr>
          <a:xfrm>
            <a:off x="864333" y="827225"/>
            <a:ext cx="7082880" cy="384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lnSpc>
                <a:spcPct val="170000"/>
              </a:lnSpc>
            </a:pPr>
            <a:r>
              <a:rPr lang="en-GB" b="1">
                <a:latin typeface="Palatino Linotype" panose="02040502050505030304" pitchFamily="18" charset="0"/>
              </a:rPr>
              <a:t>Node Chuồng: 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>
                <a:latin typeface="Palatino Linotype" panose="02040502050505030304" pitchFamily="18" charset="0"/>
              </a:rPr>
              <a:t>Vi điều khiển NodeMCU-32S thực hiện xử lý và điều khiển chính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>
                <a:latin typeface="Palatino Linotype" panose="02040502050505030304" pitchFamily="18" charset="0"/>
              </a:rPr>
              <a:t>Cảm biến DHT22 đo nhiệt độ và độ ẩm – dùng 1-wire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>
                <a:latin typeface="Palatino Linotype" panose="02040502050505030304" pitchFamily="18" charset="0"/>
              </a:rPr>
              <a:t>Cảm biến ENS160 đo TVOC và CO2 – dùng I2C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>
                <a:latin typeface="Palatino Linotype" panose="02040502050505030304" pitchFamily="18" charset="0"/>
              </a:rPr>
              <a:t>Màn hình LCD 16x2 I2C hiển thị dữ liệu – dùng I2C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>
                <a:latin typeface="Palatino Linotype" panose="02040502050505030304" pitchFamily="18" charset="0"/>
              </a:rPr>
              <a:t>Module thu phát RF E01-ML01DP5 truyền dữ liệu – dùng SPI</a:t>
            </a:r>
          </a:p>
          <a:p>
            <a:pPr>
              <a:lnSpc>
                <a:spcPct val="170000"/>
              </a:lnSpc>
            </a:pPr>
            <a:r>
              <a:rPr lang="en-GB" b="1">
                <a:latin typeface="Palatino Linotype" panose="02040502050505030304" pitchFamily="18" charset="0"/>
              </a:rPr>
              <a:t>Node Trung tâm: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>
                <a:latin typeface="Palatino Linotype" panose="02040502050505030304" pitchFamily="18" charset="0"/>
              </a:rPr>
              <a:t>Vi điều khiển NodeMCU-32S thực hiện xử lý và điều khiển chính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>
                <a:latin typeface="Palatino Linotype" panose="02040502050505030304" pitchFamily="18" charset="0"/>
              </a:rPr>
              <a:t>Module thu phát RF E01-ML01DP5 nhận dữ liệu – dùng SPI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GB">
                <a:latin typeface="Palatino Linotype" panose="02040502050505030304" pitchFamily="18" charset="0"/>
              </a:rPr>
              <a:t>Gửi dữ liệu lên cơ sở dữ liệu Firebase – dùng WiFi</a:t>
            </a:r>
          </a:p>
          <a:p>
            <a:pPr>
              <a:lnSpc>
                <a:spcPct val="170000"/>
              </a:lnSpc>
            </a:pPr>
            <a:endParaRPr lang="en-GB">
              <a:latin typeface="Palatino Linotype" panose="0204050205050503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>
          <a:extLst>
            <a:ext uri="{FF2B5EF4-FFF2-40B4-BE49-F238E27FC236}">
              <a16:creationId xmlns:a16="http://schemas.microsoft.com/office/drawing/2014/main" id="{0423C491-DD99-F81E-8455-9FA5674F1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44">
            <a:extLst>
              <a:ext uri="{FF2B5EF4-FFF2-40B4-BE49-F238E27FC236}">
                <a16:creationId xmlns:a16="http://schemas.microsoft.com/office/drawing/2014/main" id="{33DCFD66-B30C-E083-087C-4B68E0ADB9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2860" y="406925"/>
            <a:ext cx="51931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THIẾT KẾ PHẦN CỨNG</a:t>
            </a:r>
            <a:endParaRPr/>
          </a:p>
        </p:txBody>
      </p:sp>
      <p:sp>
        <p:nvSpPr>
          <p:cNvPr id="2" name="Google Shape;1533;p39">
            <a:extLst>
              <a:ext uri="{FF2B5EF4-FFF2-40B4-BE49-F238E27FC236}">
                <a16:creationId xmlns:a16="http://schemas.microsoft.com/office/drawing/2014/main" id="{1F69F958-5E03-8A73-070D-927654ABF47C}"/>
              </a:ext>
            </a:extLst>
          </p:cNvPr>
          <p:cNvSpPr txBox="1">
            <a:spLocks/>
          </p:cNvSpPr>
          <p:nvPr/>
        </p:nvSpPr>
        <p:spPr>
          <a:xfrm>
            <a:off x="902433" y="1142999"/>
            <a:ext cx="6854727" cy="2720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lnSpc>
                <a:spcPct val="200000"/>
              </a:lnSpc>
            </a:pPr>
            <a:r>
              <a:rPr lang="en-GB" b="1">
                <a:latin typeface="Palatino Linotype" panose="02040502050505030304" pitchFamily="18" charset="0"/>
              </a:rPr>
              <a:t>Node Cổng: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>
                <a:latin typeface="Palatino Linotype" panose="02040502050505030304" pitchFamily="18" charset="0"/>
              </a:rPr>
              <a:t>Vi điều khiển ESP32-WROOM-32S thực hiện xử lý và điều khiển chính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>
                <a:latin typeface="Palatino Linotype" panose="02040502050505030304" pitchFamily="18" charset="0"/>
              </a:rPr>
              <a:t>Phương thức xác thực bằng thẻ RFID RC522 – dùng SPI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>
                <a:latin typeface="Palatino Linotype" panose="02040502050505030304" pitchFamily="18" charset="0"/>
              </a:rPr>
              <a:t>Phương thức xác thực bằng cảm biến vân tay AS608 - dùng UART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>
                <a:latin typeface="Palatino Linotype" panose="02040502050505030304" pitchFamily="18" charset="0"/>
              </a:rPr>
              <a:t>Màn hình TFT 2.4” để quan sát và điều khiển – dùng SPI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>
                <a:latin typeface="Palatino Linotype" panose="02040502050505030304" pitchFamily="18" charset="0"/>
              </a:rPr>
              <a:t>Servo SG90 điều khiển đóng hoặc mở cửa – dùng PWM</a:t>
            </a:r>
          </a:p>
        </p:txBody>
      </p:sp>
    </p:spTree>
    <p:extLst>
      <p:ext uri="{BB962C8B-B14F-4D97-AF65-F5344CB8AC3E}">
        <p14:creationId xmlns:p14="http://schemas.microsoft.com/office/powerpoint/2010/main" val="2942943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746;p44">
            <a:extLst>
              <a:ext uri="{FF2B5EF4-FFF2-40B4-BE49-F238E27FC236}">
                <a16:creationId xmlns:a16="http://schemas.microsoft.com/office/drawing/2014/main" id="{B36819E9-478C-5C30-FA16-EAE83BA2D88C}"/>
              </a:ext>
            </a:extLst>
          </p:cNvPr>
          <p:cNvSpPr txBox="1">
            <a:spLocks/>
          </p:cNvSpPr>
          <p:nvPr/>
        </p:nvSpPr>
        <p:spPr>
          <a:xfrm>
            <a:off x="742860" y="361205"/>
            <a:ext cx="49264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en-GB"/>
              <a:t>SƠ ĐỒ KHỐI HỆ THỐNG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7DF9AA-7F5B-49AA-D012-DE711EC7A549}"/>
              </a:ext>
            </a:extLst>
          </p:cNvPr>
          <p:cNvSpPr txBox="1"/>
          <p:nvPr/>
        </p:nvSpPr>
        <p:spPr>
          <a:xfrm>
            <a:off x="971460" y="1133903"/>
            <a:ext cx="3196680" cy="38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GB" b="1" kern="100"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Node Chuồng và Node Trung tâm</a:t>
            </a:r>
            <a:r>
              <a:rPr lang="en-GB" b="1" kern="100">
                <a:effectLst/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  </a:t>
            </a:r>
            <a:endParaRPr lang="en-GB" kern="10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BB9BA4-9ADA-2767-35AF-39B8BF720A92}"/>
              </a:ext>
            </a:extLst>
          </p:cNvPr>
          <p:cNvGrpSpPr/>
          <p:nvPr/>
        </p:nvGrpSpPr>
        <p:grpSpPr>
          <a:xfrm>
            <a:off x="680008" y="1716378"/>
            <a:ext cx="7783984" cy="2423961"/>
            <a:chOff x="680008" y="1716378"/>
            <a:chExt cx="7783984" cy="242396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BEA63A-C0B8-3767-555C-11CC5E6F4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1" b="941"/>
            <a:stretch/>
          </p:blipFill>
          <p:spPr>
            <a:xfrm>
              <a:off x="680008" y="1716378"/>
              <a:ext cx="7783984" cy="214696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A49FD3-1D22-0343-7BF5-85AF6CB4B376}"/>
                </a:ext>
              </a:extLst>
            </p:cNvPr>
            <p:cNvSpPr txBox="1"/>
            <p:nvPr/>
          </p:nvSpPr>
          <p:spPr>
            <a:xfrm>
              <a:off x="2659457" y="3863340"/>
              <a:ext cx="3825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Sơ đồ khối giao tiếp của Node Chuồng và Node Trung tâm</a:t>
              </a:r>
              <a:endParaRPr lang="en-GB" sz="12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>
          <a:extLst>
            <a:ext uri="{FF2B5EF4-FFF2-40B4-BE49-F238E27FC236}">
              <a16:creationId xmlns:a16="http://schemas.microsoft.com/office/drawing/2014/main" id="{EC7A4141-A01D-893F-B867-F4B7C0744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746;p44">
            <a:extLst>
              <a:ext uri="{FF2B5EF4-FFF2-40B4-BE49-F238E27FC236}">
                <a16:creationId xmlns:a16="http://schemas.microsoft.com/office/drawing/2014/main" id="{6D1C6977-28B5-9FAF-1C0F-A0D06BDFB02A}"/>
              </a:ext>
            </a:extLst>
          </p:cNvPr>
          <p:cNvSpPr txBox="1">
            <a:spLocks/>
          </p:cNvSpPr>
          <p:nvPr/>
        </p:nvSpPr>
        <p:spPr>
          <a:xfrm>
            <a:off x="742860" y="361205"/>
            <a:ext cx="49264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en-GB"/>
              <a:t>SƠ ĐỒ KHỐI HỆ THỐNG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BCEEC9-C6AF-2C6C-B3B3-E19816B7E35B}"/>
              </a:ext>
            </a:extLst>
          </p:cNvPr>
          <p:cNvSpPr txBox="1"/>
          <p:nvPr/>
        </p:nvSpPr>
        <p:spPr>
          <a:xfrm>
            <a:off x="971460" y="1133903"/>
            <a:ext cx="3196680" cy="382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GB" b="1" kern="100">
                <a:latin typeface="Palatino Linotype" panose="0204050205050503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Node Cổng</a:t>
            </a:r>
            <a:endParaRPr lang="en-GB" kern="100">
              <a:effectLst/>
              <a:latin typeface="Palatino Linotype" panose="0204050205050503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6DDBC3-5267-13A0-2D7A-DD5736E5BC3F}"/>
              </a:ext>
            </a:extLst>
          </p:cNvPr>
          <p:cNvGrpSpPr/>
          <p:nvPr/>
        </p:nvGrpSpPr>
        <p:grpSpPr>
          <a:xfrm>
            <a:off x="2107828" y="1607820"/>
            <a:ext cx="4928343" cy="2736037"/>
            <a:chOff x="2107827" y="1516380"/>
            <a:chExt cx="4928343" cy="273603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66FBBA8-4606-89EF-7730-912AB166FC08}"/>
                </a:ext>
              </a:extLst>
            </p:cNvPr>
            <p:cNvSpPr txBox="1"/>
            <p:nvPr/>
          </p:nvSpPr>
          <p:spPr>
            <a:xfrm>
              <a:off x="2659455" y="3975418"/>
              <a:ext cx="3825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Sơ đồ khối giao tiếp của Node Chuồng và Node Trung tâm</a:t>
              </a:r>
              <a:endParaRPr lang="en-GB" sz="1200" i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F3B278-0737-2DAE-D558-6E212EEAB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43" b="3643"/>
            <a:stretch/>
          </p:blipFill>
          <p:spPr>
            <a:xfrm>
              <a:off x="2107827" y="1516380"/>
              <a:ext cx="4928343" cy="2459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0119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>
          <a:extLst>
            <a:ext uri="{FF2B5EF4-FFF2-40B4-BE49-F238E27FC236}">
              <a16:creationId xmlns:a16="http://schemas.microsoft.com/office/drawing/2014/main" id="{37856DA4-C36D-A724-D437-82262A294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44">
            <a:extLst>
              <a:ext uri="{FF2B5EF4-FFF2-40B4-BE49-F238E27FC236}">
                <a16:creationId xmlns:a16="http://schemas.microsoft.com/office/drawing/2014/main" id="{279515E0-7339-4F8A-574B-8849098B3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2860" y="406925"/>
            <a:ext cx="61684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SƠ ĐỒ NGUYÊN LÝ</a:t>
            </a:r>
            <a:endParaRPr/>
          </a:p>
        </p:txBody>
      </p:sp>
      <p:sp>
        <p:nvSpPr>
          <p:cNvPr id="2" name="Google Shape;1533;p39">
            <a:extLst>
              <a:ext uri="{FF2B5EF4-FFF2-40B4-BE49-F238E27FC236}">
                <a16:creationId xmlns:a16="http://schemas.microsoft.com/office/drawing/2014/main" id="{076671D8-A544-A268-30A7-EA957DE92A89}"/>
              </a:ext>
            </a:extLst>
          </p:cNvPr>
          <p:cNvSpPr txBox="1">
            <a:spLocks/>
          </p:cNvSpPr>
          <p:nvPr/>
        </p:nvSpPr>
        <p:spPr>
          <a:xfrm>
            <a:off x="562768" y="1142803"/>
            <a:ext cx="1558827" cy="31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1">
                <a:latin typeface="Palatino Linotype" panose="02040502050505030304" pitchFamily="18" charset="0"/>
              </a:rPr>
              <a:t>Node Chuồng: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8192EA-71E8-3218-A542-FA66654AE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768" y="1557442"/>
            <a:ext cx="3796983" cy="2501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815728-3386-C0F7-178B-070159A98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460" y="1557442"/>
            <a:ext cx="3667760" cy="2502392"/>
          </a:xfrm>
          <a:prstGeom prst="rect">
            <a:avLst/>
          </a:prstGeom>
        </p:spPr>
      </p:pic>
      <p:sp>
        <p:nvSpPr>
          <p:cNvPr id="8" name="Google Shape;1533;p39">
            <a:extLst>
              <a:ext uri="{FF2B5EF4-FFF2-40B4-BE49-F238E27FC236}">
                <a16:creationId xmlns:a16="http://schemas.microsoft.com/office/drawing/2014/main" id="{2E58FFED-9094-F05F-0AC2-DBD559188FD3}"/>
              </a:ext>
            </a:extLst>
          </p:cNvPr>
          <p:cNvSpPr txBox="1">
            <a:spLocks/>
          </p:cNvSpPr>
          <p:nvPr/>
        </p:nvSpPr>
        <p:spPr>
          <a:xfrm>
            <a:off x="4986753" y="1142803"/>
            <a:ext cx="1817907" cy="31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1">
                <a:latin typeface="Palatino Linotype" panose="02040502050505030304" pitchFamily="18" charset="0"/>
              </a:rPr>
              <a:t>Node Trung tâm: </a:t>
            </a:r>
          </a:p>
        </p:txBody>
      </p:sp>
    </p:spTree>
    <p:extLst>
      <p:ext uri="{BB962C8B-B14F-4D97-AF65-F5344CB8AC3E}">
        <p14:creationId xmlns:p14="http://schemas.microsoft.com/office/powerpoint/2010/main" val="1112586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>
          <a:extLst>
            <a:ext uri="{FF2B5EF4-FFF2-40B4-BE49-F238E27FC236}">
              <a16:creationId xmlns:a16="http://schemas.microsoft.com/office/drawing/2014/main" id="{B56BC5CF-F898-D741-4038-7139C1AB0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44">
            <a:extLst>
              <a:ext uri="{FF2B5EF4-FFF2-40B4-BE49-F238E27FC236}">
                <a16:creationId xmlns:a16="http://schemas.microsoft.com/office/drawing/2014/main" id="{7DE64BC8-A484-962C-4649-3C5298D7E0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2860" y="406925"/>
            <a:ext cx="61684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SƠ ĐỒ NGUYÊN LÝ</a:t>
            </a:r>
            <a:endParaRPr/>
          </a:p>
        </p:txBody>
      </p:sp>
      <p:sp>
        <p:nvSpPr>
          <p:cNvPr id="2" name="Google Shape;1533;p39">
            <a:extLst>
              <a:ext uri="{FF2B5EF4-FFF2-40B4-BE49-F238E27FC236}">
                <a16:creationId xmlns:a16="http://schemas.microsoft.com/office/drawing/2014/main" id="{D128DE38-3C07-DB3A-A8BE-DFB2CBBE2871}"/>
              </a:ext>
            </a:extLst>
          </p:cNvPr>
          <p:cNvSpPr txBox="1">
            <a:spLocks/>
          </p:cNvSpPr>
          <p:nvPr/>
        </p:nvSpPr>
        <p:spPr>
          <a:xfrm>
            <a:off x="916702" y="1062269"/>
            <a:ext cx="1558827" cy="312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1">
                <a:latin typeface="Palatino Linotype" panose="02040502050505030304" pitchFamily="18" charset="0"/>
              </a:rPr>
              <a:t>Node Cổng: </a:t>
            </a:r>
          </a:p>
        </p:txBody>
      </p:sp>
      <p:pic>
        <p:nvPicPr>
          <p:cNvPr id="4" name="Picture 3" descr="A computer screen shot of a blueprint&#10;&#10;AI-generated content may be incorrect.">
            <a:extLst>
              <a:ext uri="{FF2B5EF4-FFF2-40B4-BE49-F238E27FC236}">
                <a16:creationId xmlns:a16="http://schemas.microsoft.com/office/drawing/2014/main" id="{64E108EA-C893-23F8-24A0-8FD601A24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61" y="1374689"/>
            <a:ext cx="6695678" cy="331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00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989</Words>
  <Application>Microsoft Office PowerPoint</Application>
  <PresentationFormat>On-screen Show (16:9)</PresentationFormat>
  <Paragraphs>99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Aptos</vt:lpstr>
      <vt:lpstr>Poppins</vt:lpstr>
      <vt:lpstr>PT Sans</vt:lpstr>
      <vt:lpstr>Times New Roman</vt:lpstr>
      <vt:lpstr>Arial</vt:lpstr>
      <vt:lpstr>Palatino Linotype</vt:lpstr>
      <vt:lpstr>IBM Plex Mono</vt:lpstr>
      <vt:lpstr>Introduction to Coding Workshop by Slidesgo</vt:lpstr>
      <vt:lpstr>PowerPoint Presentation</vt:lpstr>
      <vt:lpstr>GIỚI THIỆU VÀ MỤC TIÊU</vt:lpstr>
      <vt:lpstr>PowerPoint Presentation</vt:lpstr>
      <vt:lpstr>THIẾT KẾ PHẦN CỨNG</vt:lpstr>
      <vt:lpstr>THIẾT KẾ PHẦN CỨNG</vt:lpstr>
      <vt:lpstr>PowerPoint Presentation</vt:lpstr>
      <vt:lpstr>PowerPoint Presentation</vt:lpstr>
      <vt:lpstr>SƠ ĐỒ NGUYÊN LÝ</vt:lpstr>
      <vt:lpstr>SƠ ĐỒ NGUYÊN LÝ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QUẢ TRÊN WEB</vt:lpstr>
      <vt:lpstr>KẾT QUẢ TRÊN WEB</vt:lpstr>
      <vt:lpstr>KẾT LUẬN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Tuấn Tú</cp:lastModifiedBy>
  <cp:revision>12</cp:revision>
  <dcterms:modified xsi:type="dcterms:W3CDTF">2025-06-16T13:22:54Z</dcterms:modified>
</cp:coreProperties>
</file>